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3" r:id="rId1"/>
  </p:sldMasterIdLst>
  <p:notesMasterIdLst>
    <p:notesMasterId r:id="rId21"/>
  </p:notesMasterIdLst>
  <p:sldIdLst>
    <p:sldId id="256" r:id="rId2"/>
    <p:sldId id="281" r:id="rId3"/>
    <p:sldId id="273" r:id="rId4"/>
    <p:sldId id="258" r:id="rId5"/>
    <p:sldId id="279" r:id="rId6"/>
    <p:sldId id="288" r:id="rId7"/>
    <p:sldId id="283" r:id="rId8"/>
    <p:sldId id="285" r:id="rId9"/>
    <p:sldId id="286" r:id="rId10"/>
    <p:sldId id="287" r:id="rId11"/>
    <p:sldId id="276" r:id="rId12"/>
    <p:sldId id="289" r:id="rId13"/>
    <p:sldId id="290" r:id="rId14"/>
    <p:sldId id="293" r:id="rId15"/>
    <p:sldId id="280" r:id="rId16"/>
    <p:sldId id="267" r:id="rId17"/>
    <p:sldId id="268" r:id="rId18"/>
    <p:sldId id="291" r:id="rId19"/>
    <p:sldId id="274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03" autoAdjust="0"/>
    <p:restoredTop sz="88404" autoAdjust="0"/>
  </p:normalViewPr>
  <p:slideViewPr>
    <p:cSldViewPr snapToGrid="0">
      <p:cViewPr varScale="1">
        <p:scale>
          <a:sx n="86" d="100"/>
          <a:sy n="86" d="100"/>
        </p:scale>
        <p:origin x="177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tiff>
</file>

<file path=ppt/media/image11.tiff>
</file>

<file path=ppt/media/image12.tiff>
</file>

<file path=ppt/media/image2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8BE1F5-850C-49E9-B9FB-F3A3FB80A596}" type="datetimeFigureOut">
              <a:rPr lang="en-US" smtClean="0"/>
              <a:t>3/2/2018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D52F65-5C3A-4900-B81B-F57F704BA9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016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www.digitalattackmap.com/</a:t>
            </a:r>
          </a:p>
          <a:p>
            <a:pPr fontAlgn="ctr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www.norse-corp.com/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D52F65-5C3A-4900-B81B-F57F704BA92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6938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3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ln/>
        </p:spPr>
      </p:sp>
      <p:sp>
        <p:nvSpPr>
          <p:cNvPr id="115714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*</a:t>
            </a:r>
            <a:endParaRPr lang="en-US" sz="120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07/16/96</a:t>
            </a:r>
            <a:endParaRPr lang="en-US" sz="120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*</a:t>
            </a:r>
            <a:endParaRPr lang="en-US" sz="12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##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888645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www.digitalattackmap.com/</a:t>
            </a:r>
          </a:p>
          <a:p>
            <a:pPr fontAlgn="ctr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www.norse-corp.com/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D52F65-5C3A-4900-B81B-F57F704BA92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0868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D52F65-5C3A-4900-B81B-F57F704BA92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2660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Intranet is basically closed internet with any enterprise. In simple terms, enterprise data that only exists and lives within its own private network falls in the category of intranet.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D52F65-5C3A-4900-B81B-F57F704BA92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8520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D52F65-5C3A-4900-B81B-F57F704BA92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6870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D52F65-5C3A-4900-B81B-F57F704BA92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4185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D52F65-5C3A-4900-B81B-F57F704BA92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5208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D52F65-5C3A-4900-B81B-F57F704BA92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2454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5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ln/>
        </p:spPr>
      </p:sp>
      <p:sp>
        <p:nvSpPr>
          <p:cNvPr id="113666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*</a:t>
            </a:r>
            <a:endParaRPr lang="en-US" sz="120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07/16/96</a:t>
            </a:r>
            <a:endParaRPr lang="en-US" sz="120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*</a:t>
            </a:r>
            <a:endParaRPr lang="en-US" sz="12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##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700072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25460" y="959315"/>
            <a:ext cx="5760741" cy="2571891"/>
          </a:xfrm>
        </p:spPr>
        <p:txBody>
          <a:bodyPr bIns="0"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25460" y="3531207"/>
            <a:ext cx="5760741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</a:defRPr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4859" y="6486939"/>
            <a:ext cx="1022985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76082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4713" y="1645920"/>
            <a:ext cx="6571343" cy="3931920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5" name="Picture 14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" r="42454" b="36435"/>
          <a:stretch/>
        </p:blipFill>
        <p:spPr>
          <a:xfrm>
            <a:off x="1125460" y="1279567"/>
            <a:ext cx="6574536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381815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5460" y="1756130"/>
            <a:ext cx="5764142" cy="2050066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5460" y="3806198"/>
            <a:ext cx="5764142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500">
                <a:solidFill>
                  <a:schemeClr val="tx1"/>
                </a:solidFill>
              </a:defRPr>
            </a:lvl1pPr>
            <a:lvl2pPr marL="257175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2pPr>
            <a:lvl3pPr marL="514350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3pPr>
            <a:lvl4pPr marL="7715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4pPr>
            <a:lvl5pPr marL="10287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5pPr>
            <a:lvl6pPr marL="128587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6pPr>
            <a:lvl7pPr marL="154305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7pPr>
            <a:lvl8pPr marL="18002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8pPr>
            <a:lvl9pPr marL="20574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476174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5460" y="1645920"/>
            <a:ext cx="3125871" cy="39319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63822" y="1645920"/>
            <a:ext cx="3125652" cy="39319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28685" y="379705"/>
            <a:ext cx="6571343" cy="104923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0" name="Picture 9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" r="42454" b="36435"/>
          <a:stretch/>
        </p:blipFill>
        <p:spPr>
          <a:xfrm>
            <a:off x="1125460" y="1279567"/>
            <a:ext cx="6574536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95773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8131" y="1645922"/>
            <a:ext cx="3125766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650" b="0" cap="none" baseline="0">
                <a:solidFill>
                  <a:schemeClr val="accent1"/>
                </a:solidFill>
              </a:defRPr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8131" y="2456980"/>
            <a:ext cx="3125766" cy="3108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3822" y="1645921"/>
            <a:ext cx="31256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650" b="0" cap="none" baseline="0">
                <a:solidFill>
                  <a:schemeClr val="accent1"/>
                </a:solidFill>
              </a:defRPr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63822" y="2454200"/>
            <a:ext cx="3125652" cy="3108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1128685" y="379705"/>
            <a:ext cx="6571343" cy="104923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2" name="Picture 11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" r="42454" b="36435"/>
          <a:stretch/>
        </p:blipFill>
        <p:spPr>
          <a:xfrm>
            <a:off x="1125460" y="1279567"/>
            <a:ext cx="6574536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868733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28685" y="379705"/>
            <a:ext cx="6571343" cy="104923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8" name="Picture 7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" r="42454" b="36435"/>
          <a:stretch/>
        </p:blipFill>
        <p:spPr>
          <a:xfrm>
            <a:off x="1125460" y="1279567"/>
            <a:ext cx="6574536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313555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660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19854"/>
            <a:ext cx="9144000" cy="74295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468769"/>
            <a:ext cx="9144000" cy="564702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  <a:lumMod val="100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3" name="Straight Connector 12"/>
          <p:cNvCxnSpPr/>
          <p:nvPr/>
        </p:nvCxnSpPr>
        <p:spPr>
          <a:xfrm>
            <a:off x="0" y="6121005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28685" y="379705"/>
            <a:ext cx="6571343" cy="1049235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8685" y="1789698"/>
            <a:ext cx="6571343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Slide Number Placeholder 5"/>
          <p:cNvSpPr txBox="1">
            <a:spLocks/>
          </p:cNvSpPr>
          <p:nvPr/>
        </p:nvSpPr>
        <p:spPr>
          <a:xfrm>
            <a:off x="8200176" y="6122157"/>
            <a:ext cx="694030" cy="503578"/>
          </a:xfrm>
          <a:prstGeom prst="rect">
            <a:avLst/>
          </a:prstGeom>
        </p:spPr>
        <p:txBody>
          <a:bodyPr vert="horz" lIns="68580" tIns="34290" rIns="68580" bIns="34290" rtlCol="0" anchor="t"/>
          <a:lstStyle>
            <a:defPPr>
              <a:defRPr lang="en-US"/>
            </a:defPPr>
            <a:lvl1pPr marL="0" algn="r" defTabSz="457200" rtl="0" eaLnBrk="1" latinLnBrk="0" hangingPunct="1">
              <a:defRPr sz="2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98DBE3D-117D-42EE-ADA8-9F891399CB73}" type="slidenum">
              <a:rPr lang="en-US" sz="1350" b="0" smtClean="0">
                <a:solidFill>
                  <a:schemeClr val="bg1"/>
                </a:solidFill>
              </a:rPr>
              <a:pPr/>
              <a:t>‹#›</a:t>
            </a:fld>
            <a:endParaRPr lang="en-US" sz="135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979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4" r:id="rId1"/>
    <p:sldLayoutId id="2147483815" r:id="rId2"/>
    <p:sldLayoutId id="2147483816" r:id="rId3"/>
    <p:sldLayoutId id="2147483817" r:id="rId4"/>
    <p:sldLayoutId id="2147483818" r:id="rId5"/>
    <p:sldLayoutId id="2147483819" r:id="rId6"/>
    <p:sldLayoutId id="2147483820" r:id="rId7"/>
  </p:sldLayoutIdLst>
  <p:txStyles>
    <p:titleStyle>
      <a:lvl1pPr algn="l" defTabSz="514350" rtl="0" eaLnBrk="1" latinLnBrk="0" hangingPunct="1">
        <a:lnSpc>
          <a:spcPct val="90000"/>
        </a:lnSpc>
        <a:spcBef>
          <a:spcPct val="0"/>
        </a:spcBef>
        <a:buNone/>
        <a:defRPr sz="2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171450" indent="-171450" algn="l" defTabSz="514350" rtl="0" eaLnBrk="1" latinLnBrk="0" hangingPunct="1">
        <a:lnSpc>
          <a:spcPct val="120000"/>
        </a:lnSpc>
        <a:spcBef>
          <a:spcPts val="75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5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14350" indent="-171450" algn="l" defTabSz="51435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857250" indent="-171450" algn="l" defTabSz="51435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200150" indent="-171450" algn="l" defTabSz="51435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05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1543050" indent="-171450" algn="l" defTabSz="51435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tiff"/><Relationship Id="rId4" Type="http://schemas.openxmlformats.org/officeDocument/2006/relationships/image" Target="../media/image10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tiff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25460" y="959315"/>
            <a:ext cx="6943366" cy="2571891"/>
          </a:xfrm>
        </p:spPr>
        <p:txBody>
          <a:bodyPr/>
          <a:lstStyle/>
          <a:p>
            <a:r>
              <a:rPr lang="en-US" dirty="0" smtClean="0"/>
              <a:t>Cyberspace and the Internet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Computer Literacy</a:t>
            </a:r>
          </a:p>
        </p:txBody>
      </p:sp>
    </p:spTree>
    <p:extLst>
      <p:ext uri="{BB962C8B-B14F-4D97-AF65-F5344CB8AC3E}">
        <p14:creationId xmlns:p14="http://schemas.microsoft.com/office/powerpoint/2010/main" val="2887533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1D7BAED-950B-E747-A10C-5EAD5A6268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TCP/IP Protocol Stack: Sending a Message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30E3AF68-E522-D346-BCC2-94E3A1B8CC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Message starts at the top of the protocol stack on your computer and works its way downward</a:t>
            </a:r>
          </a:p>
          <a:p>
            <a:r>
              <a:rPr lang="en-US" dirty="0"/>
              <a:t>Data are sent in small, manageable chunks known as </a:t>
            </a:r>
            <a:r>
              <a:rPr lang="en-US" b="1" dirty="0"/>
              <a:t>packets</a:t>
            </a:r>
            <a:r>
              <a:rPr lang="en-US" dirty="0"/>
              <a:t>.</a:t>
            </a:r>
          </a:p>
          <a:p>
            <a:pPr lvl="1"/>
            <a:r>
              <a:rPr lang="en-US" sz="1500" dirty="0"/>
              <a:t>If message is too long, each stack layer may break it up into smaller chunks.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70A5EAAF-084E-B642-88CD-2D4DC2D09DAA}"/>
              </a:ext>
            </a:extLst>
          </p:cNvPr>
          <p:cNvSpPr txBox="1"/>
          <p:nvPr/>
        </p:nvSpPr>
        <p:spPr>
          <a:xfrm>
            <a:off x="1661419" y="5639197"/>
            <a:ext cx="1858201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/>
              <a:t>Your computer</a:t>
            </a:r>
          </a:p>
          <a:p>
            <a:pPr algn="ctr"/>
            <a:r>
              <a:rPr lang="en-US" dirty="0"/>
              <a:t>1.2.3.4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A8E3664B-DA5A-E148-BC58-D7B9D16E8595}"/>
              </a:ext>
            </a:extLst>
          </p:cNvPr>
          <p:cNvSpPr txBox="1"/>
          <p:nvPr/>
        </p:nvSpPr>
        <p:spPr>
          <a:xfrm>
            <a:off x="5270636" y="5714524"/>
            <a:ext cx="2263761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Another computer</a:t>
            </a:r>
          </a:p>
          <a:p>
            <a:pPr algn="ctr"/>
            <a:r>
              <a:rPr lang="en-US" dirty="0"/>
              <a:t>5.6.7.8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="" xmlns:a16="http://schemas.microsoft.com/office/drawing/2014/main" id="{665AA80F-CF36-3C47-876C-18348760D8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9524001"/>
              </p:ext>
            </p:extLst>
          </p:nvPr>
        </p:nvGraphicFramePr>
        <p:xfrm>
          <a:off x="1661419" y="3721976"/>
          <a:ext cx="1858201" cy="180617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58201">
                  <a:extLst>
                    <a:ext uri="{9D8B030D-6E8A-4147-A177-3AD203B41FA5}">
                      <a16:colId xmlns="" xmlns:a16="http://schemas.microsoft.com/office/drawing/2014/main" val="4247317664"/>
                    </a:ext>
                  </a:extLst>
                </a:gridCol>
              </a:tblGrid>
              <a:tr h="45154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Applications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218823964"/>
                  </a:ext>
                </a:extLst>
              </a:tr>
              <a:tr h="45154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TCP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978662433"/>
                  </a:ext>
                </a:extLst>
              </a:tr>
              <a:tr h="45154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IP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604261614"/>
                  </a:ext>
                </a:extLst>
              </a:tr>
              <a:tr h="45154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Hardware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600696843"/>
                  </a:ext>
                </a:extLst>
              </a:tr>
            </a:tbl>
          </a:graphicData>
        </a:graphic>
      </p:graphicFrame>
      <p:graphicFrame>
        <p:nvGraphicFramePr>
          <p:cNvPr id="16" name="Table 15">
            <a:extLst>
              <a:ext uri="{FF2B5EF4-FFF2-40B4-BE49-F238E27FC236}">
                <a16:creationId xmlns="" xmlns:a16="http://schemas.microsoft.com/office/drawing/2014/main" id="{04C0B84D-F4D2-1E4F-AA49-CEFDB25714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3205785"/>
              </p:ext>
            </p:extLst>
          </p:nvPr>
        </p:nvGraphicFramePr>
        <p:xfrm>
          <a:off x="5270637" y="3721976"/>
          <a:ext cx="2263761" cy="186176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63761">
                  <a:extLst>
                    <a:ext uri="{9D8B030D-6E8A-4147-A177-3AD203B41FA5}">
                      <a16:colId xmlns="" xmlns:a16="http://schemas.microsoft.com/office/drawing/2014/main" val="4247317664"/>
                    </a:ext>
                  </a:extLst>
                </a:gridCol>
              </a:tblGrid>
              <a:tr h="465441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Applications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218823964"/>
                  </a:ext>
                </a:extLst>
              </a:tr>
              <a:tr h="465441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TCP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978662433"/>
                  </a:ext>
                </a:extLst>
              </a:tr>
              <a:tr h="465441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IP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604261614"/>
                  </a:ext>
                </a:extLst>
              </a:tr>
              <a:tr h="465441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Hardware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600696843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8DA6B4C9-D958-5A44-A5E3-FE970E000F21}"/>
              </a:ext>
            </a:extLst>
          </p:cNvPr>
          <p:cNvSpPr txBox="1"/>
          <p:nvPr/>
        </p:nvSpPr>
        <p:spPr>
          <a:xfrm>
            <a:off x="3860840" y="5208508"/>
            <a:ext cx="1040670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Internet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="" xmlns:a16="http://schemas.microsoft.com/office/drawing/2014/main" id="{96D5B106-BC55-7B4D-B38A-6ADF124748DE}"/>
              </a:ext>
            </a:extLst>
          </p:cNvPr>
          <p:cNvCxnSpPr>
            <a:cxnSpLocks/>
          </p:cNvCxnSpPr>
          <p:nvPr/>
        </p:nvCxnSpPr>
        <p:spPr>
          <a:xfrm>
            <a:off x="3402736" y="3448882"/>
            <a:ext cx="0" cy="1941171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="" xmlns:a16="http://schemas.microsoft.com/office/drawing/2014/main" id="{E85BE2D4-AE0B-724B-919B-CCA10730E56A}"/>
              </a:ext>
            </a:extLst>
          </p:cNvPr>
          <p:cNvCxnSpPr>
            <a:cxnSpLocks/>
          </p:cNvCxnSpPr>
          <p:nvPr/>
        </p:nvCxnSpPr>
        <p:spPr>
          <a:xfrm>
            <a:off x="3390543" y="5469565"/>
            <a:ext cx="485719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="" xmlns:a16="http://schemas.microsoft.com/office/drawing/2014/main" id="{7088E1A5-62DB-2C47-9326-914E662546C4}"/>
              </a:ext>
            </a:extLst>
          </p:cNvPr>
          <p:cNvCxnSpPr>
            <a:cxnSpLocks/>
          </p:cNvCxnSpPr>
          <p:nvPr/>
        </p:nvCxnSpPr>
        <p:spPr>
          <a:xfrm>
            <a:off x="4901510" y="5445645"/>
            <a:ext cx="386107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="" xmlns:a16="http://schemas.microsoft.com/office/drawing/2014/main" id="{519E7A45-1C0F-DA47-BC96-E92EC43BBFC9}"/>
              </a:ext>
            </a:extLst>
          </p:cNvPr>
          <p:cNvCxnSpPr>
            <a:cxnSpLocks/>
          </p:cNvCxnSpPr>
          <p:nvPr/>
        </p:nvCxnSpPr>
        <p:spPr>
          <a:xfrm flipV="1">
            <a:off x="5384226" y="3504473"/>
            <a:ext cx="0" cy="1941172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="" xmlns:a16="http://schemas.microsoft.com/office/drawing/2014/main" id="{3519106F-2EF6-5742-BB82-62F0C64F3081}"/>
              </a:ext>
            </a:extLst>
          </p:cNvPr>
          <p:cNvSpPr txBox="1"/>
          <p:nvPr/>
        </p:nvSpPr>
        <p:spPr>
          <a:xfrm>
            <a:off x="298197" y="3572319"/>
            <a:ext cx="13600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solidFill>
                  <a:schemeClr val="accent1"/>
                </a:solidFill>
              </a:rPr>
              <a:t>Send email, for example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="" xmlns:a16="http://schemas.microsoft.com/office/drawing/2014/main" id="{1C10151E-F7E5-9843-8C22-154714DB1C82}"/>
              </a:ext>
            </a:extLst>
          </p:cNvPr>
          <p:cNvSpPr txBox="1"/>
          <p:nvPr/>
        </p:nvSpPr>
        <p:spPr>
          <a:xfrm>
            <a:off x="336318" y="4207217"/>
            <a:ext cx="13035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400" dirty="0">
                <a:solidFill>
                  <a:schemeClr val="accent1"/>
                </a:solidFill>
              </a:rPr>
              <a:t>Assign port #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="" xmlns:a16="http://schemas.microsoft.com/office/drawing/2014/main" id="{7C31C078-26BC-9647-8321-1A84D95950C0}"/>
              </a:ext>
            </a:extLst>
          </p:cNvPr>
          <p:cNvSpPr txBox="1"/>
          <p:nvPr/>
        </p:nvSpPr>
        <p:spPr>
          <a:xfrm>
            <a:off x="-34868" y="4594528"/>
            <a:ext cx="17192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solidFill>
                  <a:schemeClr val="accent1"/>
                </a:solidFill>
              </a:rPr>
              <a:t>Direct to computer 5.6.7.8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="" xmlns:a16="http://schemas.microsoft.com/office/drawing/2014/main" id="{EDD8361E-AA89-9040-9D43-F30023A8F120}"/>
              </a:ext>
            </a:extLst>
          </p:cNvPr>
          <p:cNvSpPr txBox="1"/>
          <p:nvPr/>
        </p:nvSpPr>
        <p:spPr>
          <a:xfrm>
            <a:off x="-105811" y="5158816"/>
            <a:ext cx="175595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solidFill>
                  <a:schemeClr val="accent1"/>
                </a:solidFill>
              </a:rPr>
              <a:t>Convert packets to electronic signals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="" xmlns:a16="http://schemas.microsoft.com/office/drawing/2014/main" id="{74B1F94F-47EA-E54D-BDD3-FC0B6D453372}"/>
              </a:ext>
            </a:extLst>
          </p:cNvPr>
          <p:cNvSpPr txBox="1"/>
          <p:nvPr/>
        </p:nvSpPr>
        <p:spPr>
          <a:xfrm>
            <a:off x="7495341" y="5190143"/>
            <a:ext cx="175595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</a:rPr>
              <a:t>Convert electronic signals to packets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="" xmlns:a16="http://schemas.microsoft.com/office/drawing/2014/main" id="{D761BAF9-2DA7-B34D-9F68-773CFB5B4BF3}"/>
              </a:ext>
            </a:extLst>
          </p:cNvPr>
          <p:cNvSpPr txBox="1"/>
          <p:nvPr/>
        </p:nvSpPr>
        <p:spPr>
          <a:xfrm>
            <a:off x="7514870" y="4756962"/>
            <a:ext cx="1755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</a:rPr>
              <a:t>Strip routing data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="" xmlns:a16="http://schemas.microsoft.com/office/drawing/2014/main" id="{8EAC0DF8-0008-9E4C-8756-0A0AD3CE3ABD}"/>
              </a:ext>
            </a:extLst>
          </p:cNvPr>
          <p:cNvSpPr txBox="1"/>
          <p:nvPr/>
        </p:nvSpPr>
        <p:spPr>
          <a:xfrm>
            <a:off x="7534397" y="4144385"/>
            <a:ext cx="17559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</a:rPr>
              <a:t>Reassemble packets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="" xmlns:a16="http://schemas.microsoft.com/office/drawing/2014/main" id="{B7D65389-7EAD-C94A-836B-CFAE3FABF0C4}"/>
              </a:ext>
            </a:extLst>
          </p:cNvPr>
          <p:cNvSpPr txBox="1"/>
          <p:nvPr/>
        </p:nvSpPr>
        <p:spPr>
          <a:xfrm>
            <a:off x="7537818" y="3680040"/>
            <a:ext cx="16061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</a:rPr>
              <a:t>Receive email</a:t>
            </a:r>
          </a:p>
        </p:txBody>
      </p:sp>
    </p:spTree>
    <p:extLst>
      <p:ext uri="{BB962C8B-B14F-4D97-AF65-F5344CB8AC3E}">
        <p14:creationId xmlns:p14="http://schemas.microsoft.com/office/powerpoint/2010/main" val="386517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8685" y="379705"/>
            <a:ext cx="6851533" cy="1049235"/>
          </a:xfrm>
        </p:spPr>
        <p:txBody>
          <a:bodyPr/>
          <a:lstStyle/>
          <a:p>
            <a:r>
              <a:rPr lang="en-US" dirty="0"/>
              <a:t>Main components of Network Infrastructure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4713" y="1579659"/>
            <a:ext cx="6855505" cy="3931920"/>
          </a:xfrm>
        </p:spPr>
        <p:txBody>
          <a:bodyPr>
            <a:noAutofit/>
          </a:bodyPr>
          <a:lstStyle/>
          <a:p>
            <a:r>
              <a:rPr lang="en-US" b="1" dirty="0"/>
              <a:t>Host</a:t>
            </a:r>
            <a:r>
              <a:rPr lang="en-US" dirty="0"/>
              <a:t> — computer that has two-way access to other computers:</a:t>
            </a:r>
          </a:p>
          <a:p>
            <a:pPr lvl="1"/>
            <a:r>
              <a:rPr lang="en-US" sz="1500" dirty="0"/>
              <a:t>Receives requests </a:t>
            </a:r>
          </a:p>
          <a:p>
            <a:pPr lvl="1"/>
            <a:r>
              <a:rPr lang="en-US" sz="1500" dirty="0"/>
              <a:t>Replies to those requests</a:t>
            </a:r>
          </a:p>
          <a:p>
            <a:r>
              <a:rPr lang="en-US" b="1" dirty="0"/>
              <a:t>Network service providers</a:t>
            </a:r>
            <a:r>
              <a:rPr lang="en-US" dirty="0"/>
              <a:t> (NSPs)</a:t>
            </a:r>
          </a:p>
          <a:p>
            <a:pPr lvl="1"/>
            <a:r>
              <a:rPr lang="en-US" sz="1500" dirty="0"/>
              <a:t>Maintain the Internet backbone—the main high-speed routes</a:t>
            </a:r>
          </a:p>
          <a:p>
            <a:pPr lvl="1"/>
            <a:r>
              <a:rPr lang="en-US" sz="1500" i="1" dirty="0"/>
              <a:t>Supply</a:t>
            </a:r>
            <a:r>
              <a:rPr lang="en-US" sz="1500" dirty="0"/>
              <a:t> ISPs with access to high-speed transmission lines</a:t>
            </a:r>
          </a:p>
          <a:p>
            <a:pPr lvl="1"/>
            <a:r>
              <a:rPr lang="en-US" sz="1500" dirty="0"/>
              <a:t>Provide routers at network connection points</a:t>
            </a:r>
          </a:p>
          <a:p>
            <a:r>
              <a:rPr lang="en-US" b="1" dirty="0"/>
              <a:t>Network access points </a:t>
            </a:r>
            <a:r>
              <a:rPr lang="en-US" dirty="0"/>
              <a:t>(NAPs)</a:t>
            </a:r>
          </a:p>
          <a:p>
            <a:pPr lvl="1"/>
            <a:r>
              <a:rPr lang="en-US" sz="1500" dirty="0"/>
              <a:t>How NSPs are linked</a:t>
            </a:r>
          </a:p>
          <a:p>
            <a:pPr lvl="1"/>
            <a:r>
              <a:rPr lang="en-US" sz="1500" dirty="0"/>
              <a:t>Allow data to start on one network then cross to another </a:t>
            </a:r>
          </a:p>
          <a:p>
            <a:r>
              <a:rPr lang="en-US" b="1" dirty="0"/>
              <a:t>Routers</a:t>
            </a:r>
          </a:p>
          <a:p>
            <a:pPr lvl="1"/>
            <a:r>
              <a:rPr lang="en-US" sz="1500" dirty="0"/>
              <a:t>Specialized devices that connect networks, locate the best path of transmission, and ensure that data reaches its destination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638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7" name="Straight Connector 66">
            <a:extLst>
              <a:ext uri="{FF2B5EF4-FFF2-40B4-BE49-F238E27FC236}">
                <a16:creationId xmlns="" xmlns:a16="http://schemas.microsoft.com/office/drawing/2014/main" id="{EA87B12F-4204-C049-8B24-77B5217A6FB6}"/>
              </a:ext>
            </a:extLst>
          </p:cNvPr>
          <p:cNvCxnSpPr>
            <a:cxnSpLocks/>
          </p:cNvCxnSpPr>
          <p:nvPr/>
        </p:nvCxnSpPr>
        <p:spPr>
          <a:xfrm>
            <a:off x="6769729" y="3063384"/>
            <a:ext cx="1068123" cy="54055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="" xmlns:a16="http://schemas.microsoft.com/office/drawing/2014/main" id="{94094A32-486D-EC44-8971-9C5AF9EE2FBF}"/>
              </a:ext>
            </a:extLst>
          </p:cNvPr>
          <p:cNvCxnSpPr>
            <a:cxnSpLocks/>
          </p:cNvCxnSpPr>
          <p:nvPr/>
        </p:nvCxnSpPr>
        <p:spPr>
          <a:xfrm flipV="1">
            <a:off x="6788857" y="3935634"/>
            <a:ext cx="1048995" cy="697029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="" xmlns:a16="http://schemas.microsoft.com/office/drawing/2014/main" id="{307DBF05-5743-924A-95B1-37064A9BF7A1}"/>
              </a:ext>
            </a:extLst>
          </p:cNvPr>
          <p:cNvCxnSpPr>
            <a:cxnSpLocks/>
          </p:cNvCxnSpPr>
          <p:nvPr/>
        </p:nvCxnSpPr>
        <p:spPr>
          <a:xfrm>
            <a:off x="5593998" y="2845919"/>
            <a:ext cx="1198813" cy="53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="" xmlns:a16="http://schemas.microsoft.com/office/drawing/2014/main" id="{7724819F-DACD-954E-8D57-8784750C4AF8}"/>
              </a:ext>
            </a:extLst>
          </p:cNvPr>
          <p:cNvCxnSpPr>
            <a:cxnSpLocks/>
          </p:cNvCxnSpPr>
          <p:nvPr/>
        </p:nvCxnSpPr>
        <p:spPr>
          <a:xfrm>
            <a:off x="5593997" y="4888851"/>
            <a:ext cx="1198813" cy="53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="" xmlns:a16="http://schemas.microsoft.com/office/drawing/2014/main" id="{451D99A7-21A8-3244-BE00-B9CBBE399AE3}"/>
              </a:ext>
            </a:extLst>
          </p:cNvPr>
          <p:cNvCxnSpPr>
            <a:cxnSpLocks/>
          </p:cNvCxnSpPr>
          <p:nvPr/>
        </p:nvCxnSpPr>
        <p:spPr>
          <a:xfrm>
            <a:off x="2998722" y="4890839"/>
            <a:ext cx="1569953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="" xmlns:a16="http://schemas.microsoft.com/office/drawing/2014/main" id="{4F565E93-EE47-D247-9ACD-35D5261C6289}"/>
              </a:ext>
            </a:extLst>
          </p:cNvPr>
          <p:cNvCxnSpPr>
            <a:cxnSpLocks/>
          </p:cNvCxnSpPr>
          <p:nvPr/>
        </p:nvCxnSpPr>
        <p:spPr>
          <a:xfrm flipV="1">
            <a:off x="4041368" y="2943195"/>
            <a:ext cx="886821" cy="938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="" xmlns:a16="http://schemas.microsoft.com/office/drawing/2014/main" id="{76A3794E-83A9-234F-B50B-F77C1E6E8AD2}"/>
              </a:ext>
            </a:extLst>
          </p:cNvPr>
          <p:cNvCxnSpPr>
            <a:cxnSpLocks/>
          </p:cNvCxnSpPr>
          <p:nvPr/>
        </p:nvCxnSpPr>
        <p:spPr>
          <a:xfrm flipV="1">
            <a:off x="2998722" y="2947320"/>
            <a:ext cx="886821" cy="938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="" xmlns:a16="http://schemas.microsoft.com/office/drawing/2014/main" id="{FB7B0F27-7DB6-F740-8F6B-D21EF00BEDBD}"/>
              </a:ext>
            </a:extLst>
          </p:cNvPr>
          <p:cNvCxnSpPr>
            <a:cxnSpLocks/>
          </p:cNvCxnSpPr>
          <p:nvPr/>
        </p:nvCxnSpPr>
        <p:spPr>
          <a:xfrm flipV="1">
            <a:off x="1654888" y="4863354"/>
            <a:ext cx="886821" cy="938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="" xmlns:a16="http://schemas.microsoft.com/office/drawing/2014/main" id="{B019BC07-BAF9-6046-9862-CD85550FD577}"/>
              </a:ext>
            </a:extLst>
          </p:cNvPr>
          <p:cNvCxnSpPr>
            <a:cxnSpLocks/>
          </p:cNvCxnSpPr>
          <p:nvPr/>
        </p:nvCxnSpPr>
        <p:spPr>
          <a:xfrm flipV="1">
            <a:off x="1588898" y="2959716"/>
            <a:ext cx="892372" cy="495157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="" xmlns:a16="http://schemas.microsoft.com/office/drawing/2014/main" id="{A49EC0FA-0B7F-AB49-B1D0-4E22A104372B}"/>
              </a:ext>
            </a:extLst>
          </p:cNvPr>
          <p:cNvCxnSpPr>
            <a:cxnSpLocks/>
            <a:endCxn id="32" idx="1"/>
          </p:cNvCxnSpPr>
          <p:nvPr/>
        </p:nvCxnSpPr>
        <p:spPr>
          <a:xfrm>
            <a:off x="1611031" y="2582429"/>
            <a:ext cx="729927" cy="365776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8685" y="379705"/>
            <a:ext cx="6851533" cy="1049235"/>
          </a:xfrm>
        </p:spPr>
        <p:txBody>
          <a:bodyPr/>
          <a:lstStyle/>
          <a:p>
            <a:r>
              <a:rPr lang="en-US" dirty="0"/>
              <a:t>Abstract Network Infrastructure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99C71385-E5CF-6447-BDB0-64DAA33CDF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8280" y="2153891"/>
            <a:ext cx="898948" cy="89894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75B937D1-4E28-294C-8457-4361464512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076" y="3241675"/>
            <a:ext cx="898948" cy="89894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6548368C-941E-9A4A-88B6-97F694591C0D}"/>
              </a:ext>
            </a:extLst>
          </p:cNvPr>
          <p:cNvSpPr txBox="1"/>
          <p:nvPr/>
        </p:nvSpPr>
        <p:spPr>
          <a:xfrm>
            <a:off x="217521" y="2397763"/>
            <a:ext cx="660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Host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23094790-38C6-DE49-8324-DAE70CA41B31}"/>
              </a:ext>
            </a:extLst>
          </p:cNvPr>
          <p:cNvSpPr txBox="1"/>
          <p:nvPr/>
        </p:nvSpPr>
        <p:spPr>
          <a:xfrm>
            <a:off x="210318" y="3418570"/>
            <a:ext cx="660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Host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="" xmlns:a16="http://schemas.microsoft.com/office/drawing/2014/main" id="{9BF82CE1-3153-8441-B914-BF82017C9C5A}"/>
              </a:ext>
            </a:extLst>
          </p:cNvPr>
          <p:cNvCxnSpPr>
            <a:cxnSpLocks/>
          </p:cNvCxnSpPr>
          <p:nvPr/>
        </p:nvCxnSpPr>
        <p:spPr>
          <a:xfrm flipH="1">
            <a:off x="6788857" y="1614472"/>
            <a:ext cx="13606" cy="1982797"/>
          </a:xfrm>
          <a:prstGeom prst="line">
            <a:avLst/>
          </a:prstGeom>
          <a:ln w="222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="" xmlns:a16="http://schemas.microsoft.com/office/drawing/2014/main" id="{389C2687-24FB-8648-B1BE-803BE8E7651F}"/>
              </a:ext>
            </a:extLst>
          </p:cNvPr>
          <p:cNvSpPr txBox="1"/>
          <p:nvPr/>
        </p:nvSpPr>
        <p:spPr>
          <a:xfrm>
            <a:off x="6847509" y="1661741"/>
            <a:ext cx="14776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NSP Backbone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="" xmlns:a16="http://schemas.microsoft.com/office/drawing/2014/main" id="{547D171D-C98C-ED4B-806F-EA1F5334094A}"/>
              </a:ext>
            </a:extLst>
          </p:cNvPr>
          <p:cNvSpPr txBox="1"/>
          <p:nvPr/>
        </p:nvSpPr>
        <p:spPr>
          <a:xfrm>
            <a:off x="3340829" y="3207294"/>
            <a:ext cx="1072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Modem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="" xmlns:a16="http://schemas.microsoft.com/office/drawing/2014/main" id="{2FEBD511-F6A3-7348-872F-CC0C3581A2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6205" y="2645524"/>
            <a:ext cx="801978" cy="68529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="" xmlns:a16="http://schemas.microsoft.com/office/drawing/2014/main" id="{788E8C65-F7E2-BC46-8D51-8A16D80F29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40958" y="2582429"/>
            <a:ext cx="742634" cy="731551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="" xmlns:a16="http://schemas.microsoft.com/office/drawing/2014/main" id="{2B388002-55BF-5947-A460-A34FBD9ED41E}"/>
              </a:ext>
            </a:extLst>
          </p:cNvPr>
          <p:cNvSpPr txBox="1"/>
          <p:nvPr/>
        </p:nvSpPr>
        <p:spPr>
          <a:xfrm>
            <a:off x="2255258" y="3129314"/>
            <a:ext cx="914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Router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="" xmlns:a16="http://schemas.microsoft.com/office/drawing/2014/main" id="{913D57ED-325A-C742-9E33-0DE41589EAC0}"/>
              </a:ext>
            </a:extLst>
          </p:cNvPr>
          <p:cNvSpPr txBox="1"/>
          <p:nvPr/>
        </p:nvSpPr>
        <p:spPr>
          <a:xfrm>
            <a:off x="2204750" y="5107976"/>
            <a:ext cx="1072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Modem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="" xmlns:a16="http://schemas.microsoft.com/office/drawing/2014/main" id="{895220E9-1C50-6941-B97D-AD9ABE8D07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0126" y="4546206"/>
            <a:ext cx="801978" cy="68529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="" xmlns:a16="http://schemas.microsoft.com/office/drawing/2014/main" id="{C6806C7C-A679-5E44-8134-9E0BC65A46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3952" y="4439377"/>
            <a:ext cx="898948" cy="898948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="" xmlns:a16="http://schemas.microsoft.com/office/drawing/2014/main" id="{693EF035-894A-6142-BFFF-A9FACD7B30F8}"/>
              </a:ext>
            </a:extLst>
          </p:cNvPr>
          <p:cNvSpPr txBox="1"/>
          <p:nvPr/>
        </p:nvSpPr>
        <p:spPr>
          <a:xfrm>
            <a:off x="243194" y="4616272"/>
            <a:ext cx="660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Host</a:t>
            </a:r>
          </a:p>
        </p:txBody>
      </p:sp>
      <p:sp>
        <p:nvSpPr>
          <p:cNvPr id="47" name="Oval 46">
            <a:extLst>
              <a:ext uri="{FF2B5EF4-FFF2-40B4-BE49-F238E27FC236}">
                <a16:creationId xmlns="" xmlns:a16="http://schemas.microsoft.com/office/drawing/2014/main" id="{C38F7AAF-143B-1443-B45F-9954AE240E13}"/>
              </a:ext>
            </a:extLst>
          </p:cNvPr>
          <p:cNvSpPr/>
          <p:nvPr/>
        </p:nvSpPr>
        <p:spPr>
          <a:xfrm>
            <a:off x="4484779" y="2221387"/>
            <a:ext cx="1219200" cy="1193239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="" xmlns:a16="http://schemas.microsoft.com/office/drawing/2014/main" id="{0A9CF5C3-9CA5-1C4B-B7A5-8E050C0AF1CF}"/>
              </a:ext>
            </a:extLst>
          </p:cNvPr>
          <p:cNvSpPr txBox="1"/>
          <p:nvPr/>
        </p:nvSpPr>
        <p:spPr>
          <a:xfrm>
            <a:off x="4457345" y="2564392"/>
            <a:ext cx="13517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Regional ISP</a:t>
            </a:r>
          </a:p>
        </p:txBody>
      </p:sp>
      <p:sp>
        <p:nvSpPr>
          <p:cNvPr id="49" name="Oval 48">
            <a:extLst>
              <a:ext uri="{FF2B5EF4-FFF2-40B4-BE49-F238E27FC236}">
                <a16:creationId xmlns="" xmlns:a16="http://schemas.microsoft.com/office/drawing/2014/main" id="{46F4AD06-D5B6-0D4C-B618-5A66C8F9DE5B}"/>
              </a:ext>
            </a:extLst>
          </p:cNvPr>
          <p:cNvSpPr/>
          <p:nvPr/>
        </p:nvSpPr>
        <p:spPr>
          <a:xfrm>
            <a:off x="4484779" y="4294219"/>
            <a:ext cx="1219200" cy="1193239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="" xmlns:a16="http://schemas.microsoft.com/office/drawing/2014/main" id="{D821A7CD-29FD-2A47-9436-221436CADAE8}"/>
              </a:ext>
            </a:extLst>
          </p:cNvPr>
          <p:cNvSpPr txBox="1"/>
          <p:nvPr/>
        </p:nvSpPr>
        <p:spPr>
          <a:xfrm>
            <a:off x="4426490" y="4628232"/>
            <a:ext cx="13517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Regional ISP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="" xmlns:a16="http://schemas.microsoft.com/office/drawing/2014/main" id="{2FFD7630-B19F-7249-931E-3747A43C6698}"/>
              </a:ext>
            </a:extLst>
          </p:cNvPr>
          <p:cNvSpPr txBox="1"/>
          <p:nvPr/>
        </p:nvSpPr>
        <p:spPr>
          <a:xfrm>
            <a:off x="6837857" y="5231496"/>
            <a:ext cx="14776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NSP Backbone</a:t>
            </a:r>
          </a:p>
        </p:txBody>
      </p:sp>
      <p:cxnSp>
        <p:nvCxnSpPr>
          <p:cNvPr id="56" name="Straight Connector 55">
            <a:extLst>
              <a:ext uri="{FF2B5EF4-FFF2-40B4-BE49-F238E27FC236}">
                <a16:creationId xmlns="" xmlns:a16="http://schemas.microsoft.com/office/drawing/2014/main" id="{660654BE-1F6E-8940-9226-9EE9AC4EA7AD}"/>
              </a:ext>
            </a:extLst>
          </p:cNvPr>
          <p:cNvCxnSpPr>
            <a:cxnSpLocks/>
          </p:cNvCxnSpPr>
          <p:nvPr/>
        </p:nvCxnSpPr>
        <p:spPr>
          <a:xfrm flipH="1">
            <a:off x="6792811" y="4140623"/>
            <a:ext cx="9652" cy="1737204"/>
          </a:xfrm>
          <a:prstGeom prst="line">
            <a:avLst/>
          </a:prstGeom>
          <a:ln w="222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2" name="Oval 61">
            <a:extLst>
              <a:ext uri="{FF2B5EF4-FFF2-40B4-BE49-F238E27FC236}">
                <a16:creationId xmlns="" xmlns:a16="http://schemas.microsoft.com/office/drawing/2014/main" id="{AB63651D-D336-0948-B48C-18D4339396CA}"/>
              </a:ext>
            </a:extLst>
          </p:cNvPr>
          <p:cNvSpPr/>
          <p:nvPr/>
        </p:nvSpPr>
        <p:spPr>
          <a:xfrm>
            <a:off x="7577930" y="3175929"/>
            <a:ext cx="1219200" cy="1193239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="" xmlns:a16="http://schemas.microsoft.com/office/drawing/2014/main" id="{9517966B-15D5-A545-B374-C14A72768309}"/>
              </a:ext>
            </a:extLst>
          </p:cNvPr>
          <p:cNvSpPr txBox="1"/>
          <p:nvPr/>
        </p:nvSpPr>
        <p:spPr>
          <a:xfrm>
            <a:off x="7837852" y="3597269"/>
            <a:ext cx="7222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NAP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="" xmlns:a16="http://schemas.microsoft.com/office/drawing/2014/main" id="{33F7CF05-EBC0-764E-82A7-3A90DB3AEAD8}"/>
              </a:ext>
            </a:extLst>
          </p:cNvPr>
          <p:cNvCxnSpPr>
            <a:cxnSpLocks/>
          </p:cNvCxnSpPr>
          <p:nvPr/>
        </p:nvCxnSpPr>
        <p:spPr>
          <a:xfrm>
            <a:off x="6414052" y="2177168"/>
            <a:ext cx="388411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75" name="Picture 74">
            <a:extLst>
              <a:ext uri="{FF2B5EF4-FFF2-40B4-BE49-F238E27FC236}">
                <a16:creationId xmlns="" xmlns:a16="http://schemas.microsoft.com/office/drawing/2014/main" id="{ACB3872B-BC4B-804B-ADA9-BE7E9768BD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36501" y="1832841"/>
            <a:ext cx="742634" cy="731551"/>
          </a:xfrm>
          <a:prstGeom prst="rect">
            <a:avLst/>
          </a:prstGeom>
        </p:spPr>
      </p:pic>
      <p:sp>
        <p:nvSpPr>
          <p:cNvPr id="76" name="TextBox 75">
            <a:extLst>
              <a:ext uri="{FF2B5EF4-FFF2-40B4-BE49-F238E27FC236}">
                <a16:creationId xmlns="" xmlns:a16="http://schemas.microsoft.com/office/drawing/2014/main" id="{6C6181F1-08C0-224C-A2D1-45F20E9E7312}"/>
              </a:ext>
            </a:extLst>
          </p:cNvPr>
          <p:cNvSpPr txBox="1"/>
          <p:nvPr/>
        </p:nvSpPr>
        <p:spPr>
          <a:xfrm>
            <a:off x="5750801" y="2274030"/>
            <a:ext cx="914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Router</a:t>
            </a:r>
          </a:p>
        </p:txBody>
      </p:sp>
      <p:cxnSp>
        <p:nvCxnSpPr>
          <p:cNvPr id="77" name="Straight Connector 76">
            <a:extLst>
              <a:ext uri="{FF2B5EF4-FFF2-40B4-BE49-F238E27FC236}">
                <a16:creationId xmlns="" xmlns:a16="http://schemas.microsoft.com/office/drawing/2014/main" id="{FCB30E2F-056C-6546-869F-C2DBB31AD042}"/>
              </a:ext>
            </a:extLst>
          </p:cNvPr>
          <p:cNvCxnSpPr>
            <a:cxnSpLocks/>
          </p:cNvCxnSpPr>
          <p:nvPr/>
        </p:nvCxnSpPr>
        <p:spPr>
          <a:xfrm>
            <a:off x="6421330" y="4158982"/>
            <a:ext cx="388411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78" name="Picture 77">
            <a:extLst>
              <a:ext uri="{FF2B5EF4-FFF2-40B4-BE49-F238E27FC236}">
                <a16:creationId xmlns="" xmlns:a16="http://schemas.microsoft.com/office/drawing/2014/main" id="{CA029837-DEFB-1A4C-A63B-003B6E4737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43779" y="3814655"/>
            <a:ext cx="742634" cy="731551"/>
          </a:xfrm>
          <a:prstGeom prst="rect">
            <a:avLst/>
          </a:prstGeom>
        </p:spPr>
      </p:pic>
      <p:sp>
        <p:nvSpPr>
          <p:cNvPr id="79" name="TextBox 78">
            <a:extLst>
              <a:ext uri="{FF2B5EF4-FFF2-40B4-BE49-F238E27FC236}">
                <a16:creationId xmlns="" xmlns:a16="http://schemas.microsoft.com/office/drawing/2014/main" id="{5514A749-CF22-2C48-9A23-1FBEB944C781}"/>
              </a:ext>
            </a:extLst>
          </p:cNvPr>
          <p:cNvSpPr txBox="1"/>
          <p:nvPr/>
        </p:nvSpPr>
        <p:spPr>
          <a:xfrm>
            <a:off x="5758079" y="4255844"/>
            <a:ext cx="914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Router</a:t>
            </a:r>
          </a:p>
        </p:txBody>
      </p:sp>
      <p:cxnSp>
        <p:nvCxnSpPr>
          <p:cNvPr id="80" name="Straight Connector 79">
            <a:extLst>
              <a:ext uri="{FF2B5EF4-FFF2-40B4-BE49-F238E27FC236}">
                <a16:creationId xmlns="" xmlns:a16="http://schemas.microsoft.com/office/drawing/2014/main" id="{55DEA0D9-D896-E54A-A001-AF1981EE90C7}"/>
              </a:ext>
            </a:extLst>
          </p:cNvPr>
          <p:cNvCxnSpPr>
            <a:cxnSpLocks/>
          </p:cNvCxnSpPr>
          <p:nvPr/>
        </p:nvCxnSpPr>
        <p:spPr>
          <a:xfrm>
            <a:off x="6403802" y="5283073"/>
            <a:ext cx="388411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81" name="Picture 80">
            <a:extLst>
              <a:ext uri="{FF2B5EF4-FFF2-40B4-BE49-F238E27FC236}">
                <a16:creationId xmlns="" xmlns:a16="http://schemas.microsoft.com/office/drawing/2014/main" id="{694136E6-2E0A-034F-8868-3EAB4CC8B5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26251" y="4938746"/>
            <a:ext cx="742634" cy="731551"/>
          </a:xfrm>
          <a:prstGeom prst="rect">
            <a:avLst/>
          </a:prstGeom>
        </p:spPr>
      </p:pic>
      <p:sp>
        <p:nvSpPr>
          <p:cNvPr id="82" name="TextBox 81">
            <a:extLst>
              <a:ext uri="{FF2B5EF4-FFF2-40B4-BE49-F238E27FC236}">
                <a16:creationId xmlns="" xmlns:a16="http://schemas.microsoft.com/office/drawing/2014/main" id="{757E180D-CD7E-B24F-AF42-D61825096F66}"/>
              </a:ext>
            </a:extLst>
          </p:cNvPr>
          <p:cNvSpPr txBox="1"/>
          <p:nvPr/>
        </p:nvSpPr>
        <p:spPr>
          <a:xfrm>
            <a:off x="5767060" y="5372589"/>
            <a:ext cx="914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Router</a:t>
            </a:r>
          </a:p>
        </p:txBody>
      </p:sp>
    </p:spTree>
    <p:extLst>
      <p:ext uri="{BB962C8B-B14F-4D97-AF65-F5344CB8AC3E}">
        <p14:creationId xmlns:p14="http://schemas.microsoft.com/office/powerpoint/2010/main" val="1349344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0" name="Straight Connector 109">
            <a:extLst>
              <a:ext uri="{FF2B5EF4-FFF2-40B4-BE49-F238E27FC236}">
                <a16:creationId xmlns="" xmlns:a16="http://schemas.microsoft.com/office/drawing/2014/main" id="{2802C731-141D-0846-B27A-47D62674D467}"/>
              </a:ext>
            </a:extLst>
          </p:cNvPr>
          <p:cNvCxnSpPr>
            <a:cxnSpLocks/>
          </p:cNvCxnSpPr>
          <p:nvPr/>
        </p:nvCxnSpPr>
        <p:spPr>
          <a:xfrm flipH="1" flipV="1">
            <a:off x="6098553" y="2206237"/>
            <a:ext cx="1077015" cy="103763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="" xmlns:a16="http://schemas.microsoft.com/office/drawing/2014/main" id="{2EF2675B-4E30-7743-95A1-73220228E10E}"/>
              </a:ext>
            </a:extLst>
          </p:cNvPr>
          <p:cNvCxnSpPr>
            <a:cxnSpLocks/>
          </p:cNvCxnSpPr>
          <p:nvPr/>
        </p:nvCxnSpPr>
        <p:spPr>
          <a:xfrm flipH="1">
            <a:off x="4697292" y="2173546"/>
            <a:ext cx="1393114" cy="11233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="" xmlns:a16="http://schemas.microsoft.com/office/drawing/2014/main" id="{B05D3C9B-17A0-9A42-A8D8-8BF82D991D19}"/>
              </a:ext>
            </a:extLst>
          </p:cNvPr>
          <p:cNvCxnSpPr>
            <a:cxnSpLocks/>
            <a:stCxn id="68" idx="0"/>
          </p:cNvCxnSpPr>
          <p:nvPr/>
        </p:nvCxnSpPr>
        <p:spPr>
          <a:xfrm flipV="1">
            <a:off x="7210992" y="2199239"/>
            <a:ext cx="738809" cy="9374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>
            <a:extLst>
              <a:ext uri="{FF2B5EF4-FFF2-40B4-BE49-F238E27FC236}">
                <a16:creationId xmlns="" xmlns:a16="http://schemas.microsoft.com/office/drawing/2014/main" id="{EA4D57C8-B8D0-8E43-AD66-442962F8BCDF}"/>
              </a:ext>
            </a:extLst>
          </p:cNvPr>
          <p:cNvCxnSpPr>
            <a:cxnSpLocks/>
          </p:cNvCxnSpPr>
          <p:nvPr/>
        </p:nvCxnSpPr>
        <p:spPr>
          <a:xfrm flipH="1" flipV="1">
            <a:off x="4161055" y="2199238"/>
            <a:ext cx="3014513" cy="107361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="" xmlns:a16="http://schemas.microsoft.com/office/drawing/2014/main" id="{B8A52562-0315-6440-B640-FCDD63EBD30A}"/>
              </a:ext>
            </a:extLst>
          </p:cNvPr>
          <p:cNvCxnSpPr>
            <a:cxnSpLocks/>
            <a:stCxn id="65" idx="0"/>
          </p:cNvCxnSpPr>
          <p:nvPr/>
        </p:nvCxnSpPr>
        <p:spPr>
          <a:xfrm flipH="1" flipV="1">
            <a:off x="1688555" y="2245834"/>
            <a:ext cx="3070664" cy="8978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="" xmlns:a16="http://schemas.microsoft.com/office/drawing/2014/main" id="{E607838C-216B-C943-9158-3D35FB712B88}"/>
              </a:ext>
            </a:extLst>
          </p:cNvPr>
          <p:cNvCxnSpPr>
            <a:cxnSpLocks/>
            <a:endCxn id="65" idx="0"/>
          </p:cNvCxnSpPr>
          <p:nvPr/>
        </p:nvCxnSpPr>
        <p:spPr>
          <a:xfrm flipH="1">
            <a:off x="4759219" y="2140058"/>
            <a:ext cx="2924218" cy="10036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="" xmlns:a16="http://schemas.microsoft.com/office/drawing/2014/main" id="{D7CFE8A6-6CF8-484B-8053-7296EEBEF096}"/>
              </a:ext>
            </a:extLst>
          </p:cNvPr>
          <p:cNvCxnSpPr>
            <a:cxnSpLocks/>
          </p:cNvCxnSpPr>
          <p:nvPr/>
        </p:nvCxnSpPr>
        <p:spPr>
          <a:xfrm flipV="1">
            <a:off x="2334566" y="2228222"/>
            <a:ext cx="1650421" cy="11108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="" xmlns:a16="http://schemas.microsoft.com/office/drawing/2014/main" id="{C97F8B8A-6223-0C48-857F-3F18955AFD39}"/>
              </a:ext>
            </a:extLst>
          </p:cNvPr>
          <p:cNvCxnSpPr>
            <a:cxnSpLocks/>
          </p:cNvCxnSpPr>
          <p:nvPr/>
        </p:nvCxnSpPr>
        <p:spPr>
          <a:xfrm flipV="1">
            <a:off x="2379438" y="2213144"/>
            <a:ext cx="3675991" cy="10597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="" xmlns:a16="http://schemas.microsoft.com/office/drawing/2014/main" id="{48A73B8E-7B17-FE4E-96DA-89E88F0E0858}"/>
              </a:ext>
            </a:extLst>
          </p:cNvPr>
          <p:cNvCxnSpPr>
            <a:cxnSpLocks/>
          </p:cNvCxnSpPr>
          <p:nvPr/>
        </p:nvCxnSpPr>
        <p:spPr>
          <a:xfrm flipH="1" flipV="1">
            <a:off x="1595331" y="2195428"/>
            <a:ext cx="747382" cy="10725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="" xmlns:a16="http://schemas.microsoft.com/office/drawing/2014/main" id="{A3D2C25B-F574-7443-80AD-723654472487}"/>
              </a:ext>
            </a:extLst>
          </p:cNvPr>
          <p:cNvCxnSpPr>
            <a:cxnSpLocks/>
          </p:cNvCxnSpPr>
          <p:nvPr/>
        </p:nvCxnSpPr>
        <p:spPr>
          <a:xfrm flipH="1" flipV="1">
            <a:off x="4773408" y="3612508"/>
            <a:ext cx="1" cy="87665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="" xmlns:a16="http://schemas.microsoft.com/office/drawing/2014/main" id="{3421F5B4-D893-AC41-BF7C-3F4DE32A4396}"/>
              </a:ext>
            </a:extLst>
          </p:cNvPr>
          <p:cNvCxnSpPr>
            <a:cxnSpLocks/>
          </p:cNvCxnSpPr>
          <p:nvPr/>
        </p:nvCxnSpPr>
        <p:spPr>
          <a:xfrm flipH="1" flipV="1">
            <a:off x="7175568" y="3649025"/>
            <a:ext cx="1" cy="87665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>
            <a:extLst>
              <a:ext uri="{FF2B5EF4-FFF2-40B4-BE49-F238E27FC236}">
                <a16:creationId xmlns="" xmlns:a16="http://schemas.microsoft.com/office/drawing/2014/main" id="{076A9E64-25B2-1D4F-9EF8-080DC1F48513}"/>
              </a:ext>
            </a:extLst>
          </p:cNvPr>
          <p:cNvCxnSpPr>
            <a:cxnSpLocks/>
          </p:cNvCxnSpPr>
          <p:nvPr/>
        </p:nvCxnSpPr>
        <p:spPr>
          <a:xfrm flipH="1" flipV="1">
            <a:off x="2438765" y="3742017"/>
            <a:ext cx="357494" cy="7443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="" xmlns:a16="http://schemas.microsoft.com/office/drawing/2014/main" id="{B3997992-7DBC-AB45-9F35-1C0A4A333AD6}"/>
              </a:ext>
            </a:extLst>
          </p:cNvPr>
          <p:cNvCxnSpPr>
            <a:cxnSpLocks/>
          </p:cNvCxnSpPr>
          <p:nvPr/>
        </p:nvCxnSpPr>
        <p:spPr>
          <a:xfrm flipV="1">
            <a:off x="1554454" y="3699230"/>
            <a:ext cx="502996" cy="84602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="" xmlns:a16="http://schemas.microsoft.com/office/drawing/2014/main" id="{D6473345-771D-DD45-8A88-8CCF2DF0B1F0}"/>
              </a:ext>
            </a:extLst>
          </p:cNvPr>
          <p:cNvCxnSpPr/>
          <p:nvPr/>
        </p:nvCxnSpPr>
        <p:spPr>
          <a:xfrm flipV="1">
            <a:off x="1378226" y="5168348"/>
            <a:ext cx="170726" cy="8878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="" xmlns:a16="http://schemas.microsoft.com/office/drawing/2014/main" id="{748AE8A6-3A81-294C-AE81-F7AC40930989}"/>
              </a:ext>
            </a:extLst>
          </p:cNvPr>
          <p:cNvCxnSpPr>
            <a:cxnSpLocks/>
            <a:endCxn id="83" idx="2"/>
          </p:cNvCxnSpPr>
          <p:nvPr/>
        </p:nvCxnSpPr>
        <p:spPr>
          <a:xfrm flipV="1">
            <a:off x="2561388" y="5309229"/>
            <a:ext cx="285843" cy="7470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="" xmlns:a16="http://schemas.microsoft.com/office/drawing/2014/main" id="{8F4354AC-9BF4-6441-8917-933D11A47E4D}"/>
              </a:ext>
            </a:extLst>
          </p:cNvPr>
          <p:cNvCxnSpPr>
            <a:cxnSpLocks/>
          </p:cNvCxnSpPr>
          <p:nvPr/>
        </p:nvCxnSpPr>
        <p:spPr>
          <a:xfrm flipH="1" flipV="1">
            <a:off x="2941738" y="5281942"/>
            <a:ext cx="357494" cy="7443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="" xmlns:a16="http://schemas.microsoft.com/office/drawing/2014/main" id="{86EA29B2-03EA-D343-826B-973EB962644D}"/>
              </a:ext>
            </a:extLst>
          </p:cNvPr>
          <p:cNvCxnSpPr>
            <a:cxnSpLocks/>
          </p:cNvCxnSpPr>
          <p:nvPr/>
        </p:nvCxnSpPr>
        <p:spPr>
          <a:xfrm flipH="1" flipV="1">
            <a:off x="4842395" y="5250368"/>
            <a:ext cx="14189" cy="8058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="" xmlns:a16="http://schemas.microsoft.com/office/drawing/2014/main" id="{184BCDE2-408A-C545-9CDF-931211914E60}"/>
              </a:ext>
            </a:extLst>
          </p:cNvPr>
          <p:cNvCxnSpPr>
            <a:cxnSpLocks/>
          </p:cNvCxnSpPr>
          <p:nvPr/>
        </p:nvCxnSpPr>
        <p:spPr>
          <a:xfrm flipV="1">
            <a:off x="6905972" y="5292775"/>
            <a:ext cx="285843" cy="7470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="" xmlns:a16="http://schemas.microsoft.com/office/drawing/2014/main" id="{00253FF6-FD5C-294A-AE76-73EE7729352C}"/>
              </a:ext>
            </a:extLst>
          </p:cNvPr>
          <p:cNvCxnSpPr>
            <a:cxnSpLocks/>
          </p:cNvCxnSpPr>
          <p:nvPr/>
        </p:nvCxnSpPr>
        <p:spPr>
          <a:xfrm flipH="1" flipV="1">
            <a:off x="7438778" y="5307854"/>
            <a:ext cx="357494" cy="7443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8685" y="379705"/>
            <a:ext cx="6851533" cy="1049235"/>
          </a:xfrm>
        </p:spPr>
        <p:txBody>
          <a:bodyPr/>
          <a:lstStyle/>
          <a:p>
            <a:r>
              <a:rPr lang="en-US" dirty="0"/>
              <a:t>Simplified Internet Infrastructure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99C71385-E5CF-6447-BDB0-64DAA33CDF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7723" y="5916417"/>
            <a:ext cx="651670" cy="651670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="" xmlns:a16="http://schemas.microsoft.com/office/drawing/2014/main" id="{2FFD7630-B19F-7249-931E-3747A43C6698}"/>
              </a:ext>
            </a:extLst>
          </p:cNvPr>
          <p:cNvSpPr txBox="1"/>
          <p:nvPr/>
        </p:nvSpPr>
        <p:spPr>
          <a:xfrm>
            <a:off x="1548952" y="3199674"/>
            <a:ext cx="1477618" cy="646331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NSP Backbone</a:t>
            </a:r>
          </a:p>
        </p:txBody>
      </p:sp>
      <p:pic>
        <p:nvPicPr>
          <p:cNvPr id="45" name="Picture 44">
            <a:extLst>
              <a:ext uri="{FF2B5EF4-FFF2-40B4-BE49-F238E27FC236}">
                <a16:creationId xmlns="" xmlns:a16="http://schemas.microsoft.com/office/drawing/2014/main" id="{93D0309C-09B3-8A4E-B15F-A3EAB4E960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4566" y="5916417"/>
            <a:ext cx="651670" cy="651670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="" xmlns:a16="http://schemas.microsoft.com/office/drawing/2014/main" id="{0379F6CF-D585-FA48-840F-4B6E549CA8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0749" y="5916417"/>
            <a:ext cx="651670" cy="651670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="" xmlns:a16="http://schemas.microsoft.com/office/drawing/2014/main" id="{574CDF9A-8F47-1047-B4F0-615BCA276F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0553" y="5916417"/>
            <a:ext cx="651670" cy="65167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="" xmlns:a16="http://schemas.microsoft.com/office/drawing/2014/main" id="{EC95FEE7-A83C-C241-AC1C-77D24A2379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7249" y="5891079"/>
            <a:ext cx="651670" cy="651670"/>
          </a:xfrm>
          <a:prstGeom prst="rect">
            <a:avLst/>
          </a:prstGeom>
        </p:spPr>
      </p:pic>
      <p:sp>
        <p:nvSpPr>
          <p:cNvPr id="58" name="Oval 57">
            <a:extLst>
              <a:ext uri="{FF2B5EF4-FFF2-40B4-BE49-F238E27FC236}">
                <a16:creationId xmlns="" xmlns:a16="http://schemas.microsoft.com/office/drawing/2014/main" id="{59DACA2B-DD7B-5F4A-8640-4EEEC079104E}"/>
              </a:ext>
            </a:extLst>
          </p:cNvPr>
          <p:cNvSpPr/>
          <p:nvPr/>
        </p:nvSpPr>
        <p:spPr>
          <a:xfrm>
            <a:off x="1048691" y="4382420"/>
            <a:ext cx="1101182" cy="1083156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="" xmlns:a16="http://schemas.microsoft.com/office/drawing/2014/main" id="{9F03F859-CBEE-1240-A273-1643961FF457}"/>
              </a:ext>
            </a:extLst>
          </p:cNvPr>
          <p:cNvSpPr txBox="1"/>
          <p:nvPr/>
        </p:nvSpPr>
        <p:spPr>
          <a:xfrm>
            <a:off x="997723" y="4650727"/>
            <a:ext cx="12208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Regional ISP</a:t>
            </a:r>
          </a:p>
        </p:txBody>
      </p:sp>
      <p:sp>
        <p:nvSpPr>
          <p:cNvPr id="60" name="Oval 59">
            <a:extLst>
              <a:ext uri="{FF2B5EF4-FFF2-40B4-BE49-F238E27FC236}">
                <a16:creationId xmlns="" xmlns:a16="http://schemas.microsoft.com/office/drawing/2014/main" id="{819019BB-5671-F046-85C1-C482BA9C692B}"/>
              </a:ext>
            </a:extLst>
          </p:cNvPr>
          <p:cNvSpPr/>
          <p:nvPr/>
        </p:nvSpPr>
        <p:spPr>
          <a:xfrm>
            <a:off x="4266446" y="4382420"/>
            <a:ext cx="1101182" cy="1083156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="" xmlns:a16="http://schemas.microsoft.com/office/drawing/2014/main" id="{2F9807A2-E979-4C44-99B7-D64302A98AB0}"/>
              </a:ext>
            </a:extLst>
          </p:cNvPr>
          <p:cNvSpPr txBox="1"/>
          <p:nvPr/>
        </p:nvSpPr>
        <p:spPr>
          <a:xfrm>
            <a:off x="4215478" y="4650727"/>
            <a:ext cx="12208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Regional ISP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="" xmlns:a16="http://schemas.microsoft.com/office/drawing/2014/main" id="{15C1762C-30F1-5048-9043-9A37001E5C37}"/>
              </a:ext>
            </a:extLst>
          </p:cNvPr>
          <p:cNvSpPr txBox="1"/>
          <p:nvPr/>
        </p:nvSpPr>
        <p:spPr>
          <a:xfrm>
            <a:off x="4020410" y="3143694"/>
            <a:ext cx="1477618" cy="646331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NSP Backbone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="" xmlns:a16="http://schemas.microsoft.com/office/drawing/2014/main" id="{966C906E-0E15-6249-A25D-39F0988F8CAC}"/>
              </a:ext>
            </a:extLst>
          </p:cNvPr>
          <p:cNvSpPr txBox="1"/>
          <p:nvPr/>
        </p:nvSpPr>
        <p:spPr>
          <a:xfrm>
            <a:off x="6472183" y="3136705"/>
            <a:ext cx="1477618" cy="646331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NSP Backbone</a:t>
            </a:r>
          </a:p>
        </p:txBody>
      </p:sp>
      <p:sp>
        <p:nvSpPr>
          <p:cNvPr id="71" name="Oval 70">
            <a:extLst>
              <a:ext uri="{FF2B5EF4-FFF2-40B4-BE49-F238E27FC236}">
                <a16:creationId xmlns="" xmlns:a16="http://schemas.microsoft.com/office/drawing/2014/main" id="{1AF0F143-096F-D548-A0B8-DDCE8F2C6464}"/>
              </a:ext>
            </a:extLst>
          </p:cNvPr>
          <p:cNvSpPr/>
          <p:nvPr/>
        </p:nvSpPr>
        <p:spPr>
          <a:xfrm>
            <a:off x="6660401" y="4360525"/>
            <a:ext cx="1101182" cy="1083156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="" xmlns:a16="http://schemas.microsoft.com/office/drawing/2014/main" id="{054AF77E-9CA5-124A-81EA-414B0C83A39E}"/>
              </a:ext>
            </a:extLst>
          </p:cNvPr>
          <p:cNvSpPr txBox="1"/>
          <p:nvPr/>
        </p:nvSpPr>
        <p:spPr>
          <a:xfrm>
            <a:off x="6609433" y="4628832"/>
            <a:ext cx="12208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Regional ISP</a:t>
            </a:r>
          </a:p>
        </p:txBody>
      </p:sp>
      <p:sp>
        <p:nvSpPr>
          <p:cNvPr id="74" name="Oval 73">
            <a:extLst>
              <a:ext uri="{FF2B5EF4-FFF2-40B4-BE49-F238E27FC236}">
                <a16:creationId xmlns="" xmlns:a16="http://schemas.microsoft.com/office/drawing/2014/main" id="{2E9589D2-CDB7-5C4A-BDBD-2638169F9784}"/>
              </a:ext>
            </a:extLst>
          </p:cNvPr>
          <p:cNvSpPr/>
          <p:nvPr/>
        </p:nvSpPr>
        <p:spPr>
          <a:xfrm>
            <a:off x="2287761" y="4394591"/>
            <a:ext cx="1101182" cy="1083156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="" xmlns:a16="http://schemas.microsoft.com/office/drawing/2014/main" id="{0525700F-D8EB-FC42-91C0-D8874EB89E81}"/>
              </a:ext>
            </a:extLst>
          </p:cNvPr>
          <p:cNvSpPr txBox="1"/>
          <p:nvPr/>
        </p:nvSpPr>
        <p:spPr>
          <a:xfrm>
            <a:off x="2236793" y="4662898"/>
            <a:ext cx="12208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Regional ISP</a:t>
            </a:r>
          </a:p>
        </p:txBody>
      </p:sp>
      <p:pic>
        <p:nvPicPr>
          <p:cNvPr id="84" name="Picture 83">
            <a:extLst>
              <a:ext uri="{FF2B5EF4-FFF2-40B4-BE49-F238E27FC236}">
                <a16:creationId xmlns="" xmlns:a16="http://schemas.microsoft.com/office/drawing/2014/main" id="{DCEF18F1-C331-3342-9EBE-B6E8904B1D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7527" y="5906327"/>
            <a:ext cx="651670" cy="651670"/>
          </a:xfrm>
          <a:prstGeom prst="rect">
            <a:avLst/>
          </a:prstGeom>
        </p:spPr>
      </p:pic>
      <p:sp>
        <p:nvSpPr>
          <p:cNvPr id="89" name="Oval 88">
            <a:extLst>
              <a:ext uri="{FF2B5EF4-FFF2-40B4-BE49-F238E27FC236}">
                <a16:creationId xmlns="" xmlns:a16="http://schemas.microsoft.com/office/drawing/2014/main" id="{76BCDD95-61DD-754C-A6E8-13CAAA0AAD62}"/>
              </a:ext>
            </a:extLst>
          </p:cNvPr>
          <p:cNvSpPr/>
          <p:nvPr/>
        </p:nvSpPr>
        <p:spPr>
          <a:xfrm>
            <a:off x="5572555" y="1646449"/>
            <a:ext cx="1035702" cy="719959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NAP</a:t>
            </a:r>
          </a:p>
        </p:txBody>
      </p:sp>
      <p:sp>
        <p:nvSpPr>
          <p:cNvPr id="91" name="Oval 90">
            <a:extLst>
              <a:ext uri="{FF2B5EF4-FFF2-40B4-BE49-F238E27FC236}">
                <a16:creationId xmlns="" xmlns:a16="http://schemas.microsoft.com/office/drawing/2014/main" id="{6ABE2A80-FBDF-FB4E-B4EB-DE897E9C336E}"/>
              </a:ext>
            </a:extLst>
          </p:cNvPr>
          <p:cNvSpPr/>
          <p:nvPr/>
        </p:nvSpPr>
        <p:spPr>
          <a:xfrm>
            <a:off x="3422376" y="1622428"/>
            <a:ext cx="1035702" cy="719959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NAP</a:t>
            </a:r>
          </a:p>
        </p:txBody>
      </p:sp>
      <p:sp>
        <p:nvSpPr>
          <p:cNvPr id="92" name="Oval 91">
            <a:extLst>
              <a:ext uri="{FF2B5EF4-FFF2-40B4-BE49-F238E27FC236}">
                <a16:creationId xmlns="" xmlns:a16="http://schemas.microsoft.com/office/drawing/2014/main" id="{C9621D49-71D7-5F47-B869-24321F616C15}"/>
              </a:ext>
            </a:extLst>
          </p:cNvPr>
          <p:cNvSpPr/>
          <p:nvPr/>
        </p:nvSpPr>
        <p:spPr>
          <a:xfrm>
            <a:off x="997723" y="1652551"/>
            <a:ext cx="1035702" cy="719959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NAP</a:t>
            </a:r>
          </a:p>
        </p:txBody>
      </p:sp>
      <p:sp>
        <p:nvSpPr>
          <p:cNvPr id="98" name="Oval 97">
            <a:extLst>
              <a:ext uri="{FF2B5EF4-FFF2-40B4-BE49-F238E27FC236}">
                <a16:creationId xmlns="" xmlns:a16="http://schemas.microsoft.com/office/drawing/2014/main" id="{AFB3DD90-FFA3-7746-A533-077C43817C05}"/>
              </a:ext>
            </a:extLst>
          </p:cNvPr>
          <p:cNvSpPr/>
          <p:nvPr/>
        </p:nvSpPr>
        <p:spPr>
          <a:xfrm>
            <a:off x="7462367" y="1613814"/>
            <a:ext cx="1035702" cy="719959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NAP</a:t>
            </a:r>
          </a:p>
        </p:txBody>
      </p:sp>
    </p:spTree>
    <p:extLst>
      <p:ext uri="{BB962C8B-B14F-4D97-AF65-F5344CB8AC3E}">
        <p14:creationId xmlns:p14="http://schemas.microsoft.com/office/powerpoint/2010/main" val="3198735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="" xmlns:a16="http://schemas.microsoft.com/office/drawing/2014/main" id="{9135EC2B-1A84-6B4D-9A40-F587E463A3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7496" y="0"/>
            <a:ext cx="6105940" cy="610594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EE4F6D78-E8BF-CD49-91C6-5A325276B30C}"/>
              </a:ext>
            </a:extLst>
          </p:cNvPr>
          <p:cNvSpPr txBox="1"/>
          <p:nvPr/>
        </p:nvSpPr>
        <p:spPr>
          <a:xfrm>
            <a:off x="91773" y="5398054"/>
            <a:ext cx="47756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</a:rPr>
              <a:t>Internet Infrastructure (Routing Paths)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[The </a:t>
            </a:r>
            <a:r>
              <a:rPr lang="en-US" sz="2000" dirty="0" err="1">
                <a:solidFill>
                  <a:schemeClr val="accent1"/>
                </a:solidFill>
              </a:rPr>
              <a:t>Opte</a:t>
            </a:r>
            <a:r>
              <a:rPr lang="en-US" sz="2000" dirty="0">
                <a:solidFill>
                  <a:schemeClr val="accent1"/>
                </a:solidFill>
              </a:rPr>
              <a:t> Project]</a:t>
            </a:r>
          </a:p>
        </p:txBody>
      </p:sp>
    </p:spTree>
    <p:extLst>
      <p:ext uri="{BB962C8B-B14F-4D97-AF65-F5344CB8AC3E}">
        <p14:creationId xmlns:p14="http://schemas.microsoft.com/office/powerpoint/2010/main" val="981134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="" xmlns:a16="http://schemas.microsoft.com/office/drawing/2014/main" id="{B0A7D1DC-07DA-4B85-B64A-65DE9199B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the Internet</a:t>
            </a:r>
          </a:p>
        </p:txBody>
      </p:sp>
    </p:spTree>
    <p:extLst>
      <p:ext uri="{BB962C8B-B14F-4D97-AF65-F5344CB8AC3E}">
        <p14:creationId xmlns:p14="http://schemas.microsoft.com/office/powerpoint/2010/main" val="2718435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Internet Service Providers</a:t>
            </a:r>
          </a:p>
        </p:txBody>
      </p:sp>
      <p:sp>
        <p:nvSpPr>
          <p:cNvPr id="112642" name="Content Placeholder 11"/>
          <p:cNvSpPr>
            <a:spLocks noGrp="1"/>
          </p:cNvSpPr>
          <p:nvPr>
            <p:ph idx="1"/>
          </p:nvPr>
        </p:nvSpPr>
        <p:spPr>
          <a:xfrm>
            <a:off x="1124713" y="1645919"/>
            <a:ext cx="6575315" cy="4286529"/>
          </a:xfrm>
        </p:spPr>
        <p:txBody>
          <a:bodyPr>
            <a:normAutofit fontScale="92500" lnSpcReduction="20000"/>
          </a:bodyPr>
          <a:lstStyle/>
          <a:p>
            <a:r>
              <a:rPr lang="en-US" sz="1800" b="1" dirty="0"/>
              <a:t>Internet service providers</a:t>
            </a:r>
            <a:r>
              <a:rPr lang="en-US" sz="1800" dirty="0"/>
              <a:t> (ISPs)</a:t>
            </a:r>
          </a:p>
          <a:p>
            <a:pPr lvl="1"/>
            <a:r>
              <a:rPr lang="en-US" sz="1800" dirty="0"/>
              <a:t>Supply and sustain user connections to the Internet</a:t>
            </a:r>
          </a:p>
          <a:p>
            <a:pPr lvl="1"/>
            <a:r>
              <a:rPr lang="en-US" sz="1800" dirty="0"/>
              <a:t>Maintain the hardware and software</a:t>
            </a:r>
          </a:p>
          <a:p>
            <a:pPr lvl="1"/>
            <a:r>
              <a:rPr lang="en-US" sz="1800" dirty="0"/>
              <a:t>Protect their sites and networks from outside threats</a:t>
            </a:r>
          </a:p>
          <a:p>
            <a:r>
              <a:rPr lang="en-US" sz="1800" dirty="0"/>
              <a:t>Hot spots</a:t>
            </a:r>
          </a:p>
          <a:p>
            <a:pPr lvl="1"/>
            <a:r>
              <a:rPr lang="en-US" sz="1800" dirty="0"/>
              <a:t>Public location that provides Internet access for wireless devices</a:t>
            </a:r>
          </a:p>
          <a:p>
            <a:pPr marL="342900" lvl="1" indent="0">
              <a:buNone/>
            </a:pPr>
            <a:endParaRPr lang="en-US" sz="1800" dirty="0"/>
          </a:p>
          <a:p>
            <a:r>
              <a:rPr lang="en-US" sz="2100" dirty="0"/>
              <a:t>Important </a:t>
            </a:r>
            <a:r>
              <a:rPr lang="en-US" sz="2100" dirty="0" smtClean="0"/>
              <a:t>terminology</a:t>
            </a:r>
          </a:p>
          <a:p>
            <a:pPr lvl="1"/>
            <a:r>
              <a:rPr lang="en-US" sz="1800" b="1" dirty="0" smtClean="0"/>
              <a:t>Bandwidth</a:t>
            </a:r>
            <a:r>
              <a:rPr lang="en-US" sz="1800" dirty="0" smtClean="0"/>
              <a:t>: </a:t>
            </a:r>
            <a:r>
              <a:rPr lang="en-US" sz="1600" dirty="0"/>
              <a:t>quantity of data that can be transmitted through a medium in a given amount of </a:t>
            </a:r>
            <a:r>
              <a:rPr lang="en-US" sz="1600" dirty="0" smtClean="0"/>
              <a:t>time</a:t>
            </a:r>
            <a:endParaRPr lang="en-US" sz="1800" dirty="0"/>
          </a:p>
          <a:p>
            <a:pPr lvl="2"/>
            <a:r>
              <a:rPr lang="en-US" sz="1800" b="1" dirty="0"/>
              <a:t>Downstream</a:t>
            </a:r>
            <a:r>
              <a:rPr lang="en-US" sz="1800" dirty="0"/>
              <a:t> </a:t>
            </a:r>
            <a:r>
              <a:rPr lang="en-US" sz="1800" b="1" dirty="0"/>
              <a:t>speed</a:t>
            </a:r>
            <a:r>
              <a:rPr lang="en-US" sz="1800" dirty="0"/>
              <a:t>: speed of data towards end user</a:t>
            </a:r>
          </a:p>
          <a:p>
            <a:pPr lvl="2"/>
            <a:r>
              <a:rPr lang="en-US" sz="1800" b="1" dirty="0"/>
              <a:t>Upstream speed</a:t>
            </a:r>
            <a:r>
              <a:rPr lang="en-US" sz="1800" dirty="0"/>
              <a:t>: speed of data from user to internet </a:t>
            </a:r>
          </a:p>
        </p:txBody>
      </p:sp>
    </p:spTree>
    <p:extLst>
      <p:ext uri="{BB962C8B-B14F-4D97-AF65-F5344CB8AC3E}">
        <p14:creationId xmlns:p14="http://schemas.microsoft.com/office/powerpoint/2010/main" val="1529095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8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Types of Internet Access</a:t>
            </a:r>
          </a:p>
        </p:txBody>
      </p:sp>
      <p:sp>
        <p:nvSpPr>
          <p:cNvPr id="114690" name="Content Placeholder 1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b="1" dirty="0">
                <a:solidFill>
                  <a:schemeClr val="accent1"/>
                </a:solidFill>
              </a:rPr>
              <a:t>Dial-up access:</a:t>
            </a:r>
            <a:r>
              <a:rPr lang="en-US" sz="1800" dirty="0"/>
              <a:t> very slow; uses the phone line</a:t>
            </a:r>
          </a:p>
          <a:p>
            <a:r>
              <a:rPr lang="en-US" sz="1800" b="1" dirty="0">
                <a:solidFill>
                  <a:schemeClr val="accent1"/>
                </a:solidFill>
              </a:rPr>
              <a:t>Digital subscriber line (DSL):</a:t>
            </a:r>
            <a:r>
              <a:rPr lang="en-US" sz="1800" dirty="0"/>
              <a:t> high-speed connection through telephone network; doesn’t interrupt telephone</a:t>
            </a:r>
          </a:p>
          <a:p>
            <a:r>
              <a:rPr lang="en-US" sz="1800" b="1" dirty="0">
                <a:solidFill>
                  <a:schemeClr val="accent1"/>
                </a:solidFill>
              </a:rPr>
              <a:t>Cable access:</a:t>
            </a:r>
            <a:r>
              <a:rPr lang="en-US" sz="1800" dirty="0">
                <a:solidFill>
                  <a:schemeClr val="accent1"/>
                </a:solidFill>
              </a:rPr>
              <a:t> </a:t>
            </a:r>
            <a:r>
              <a:rPr lang="en-US" sz="1800" dirty="0"/>
              <a:t>high-speed connection using a cable modem on coaxial wiring originally developed for TV; not phone line</a:t>
            </a:r>
          </a:p>
          <a:p>
            <a:r>
              <a:rPr lang="en-US" sz="1800" b="1" dirty="0">
                <a:solidFill>
                  <a:schemeClr val="accent1"/>
                </a:solidFill>
              </a:rPr>
              <a:t>Satellite:</a:t>
            </a:r>
            <a:r>
              <a:rPr lang="en-US" sz="1800" dirty="0">
                <a:solidFill>
                  <a:schemeClr val="accent1"/>
                </a:solidFill>
              </a:rPr>
              <a:t> </a:t>
            </a:r>
            <a:r>
              <a:rPr lang="en-US" sz="1800" dirty="0"/>
              <a:t>high-speed connection using satellite modem and dish</a:t>
            </a:r>
          </a:p>
          <a:p>
            <a:r>
              <a:rPr lang="en-US" sz="1800" b="1" dirty="0">
                <a:solidFill>
                  <a:schemeClr val="accent1"/>
                </a:solidFill>
              </a:rPr>
              <a:t>Fiber-optic service:</a:t>
            </a:r>
            <a:r>
              <a:rPr lang="en-US" sz="1800" dirty="0">
                <a:solidFill>
                  <a:schemeClr val="accent1"/>
                </a:solidFill>
              </a:rPr>
              <a:t> </a:t>
            </a:r>
            <a:r>
              <a:rPr lang="en-US" sz="1800" dirty="0"/>
              <a:t>very</a:t>
            </a:r>
            <a:r>
              <a:rPr lang="en-US" sz="1800" dirty="0">
                <a:solidFill>
                  <a:schemeClr val="accent1"/>
                </a:solidFill>
              </a:rPr>
              <a:t> </a:t>
            </a:r>
            <a:r>
              <a:rPr lang="en-US" sz="1800" dirty="0"/>
              <a:t>high-speed connection; fiber-optic lines direct to the home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610532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5F77F01-8772-F241-9C75-FD99B3DD5E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Domain Names and Address Resolution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F8F02495-60C4-1745-A7C0-C4174A861F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You want to access </a:t>
            </a:r>
            <a:r>
              <a:rPr lang="en-US" sz="1800" dirty="0" smtClean="0"/>
              <a:t>cs.kent.edu</a:t>
            </a:r>
            <a:r>
              <a:rPr lang="en-US" sz="1800" dirty="0"/>
              <a:t>, but don’t know the IP address. </a:t>
            </a:r>
          </a:p>
          <a:p>
            <a:r>
              <a:rPr lang="en-US" sz="1800" b="1" dirty="0"/>
              <a:t>Domain Name Service (DNS)</a:t>
            </a:r>
            <a:r>
              <a:rPr lang="en-US" sz="1800" dirty="0"/>
              <a:t>, is a distributed database which keeps track of computer’s names and their corresponding IP addresses on the internet</a:t>
            </a:r>
          </a:p>
          <a:p>
            <a:r>
              <a:rPr lang="en-US" sz="1800" dirty="0"/>
              <a:t>When you go to a web address in your browser..</a:t>
            </a:r>
          </a:p>
          <a:p>
            <a:pPr lvl="1"/>
            <a:r>
              <a:rPr lang="en-US" sz="1800" dirty="0"/>
              <a:t> it first connects to a DNS server to perform </a:t>
            </a:r>
            <a:r>
              <a:rPr lang="en-US" sz="1800" b="1" dirty="0"/>
              <a:t>address resolution</a:t>
            </a:r>
          </a:p>
          <a:p>
            <a:pPr lvl="1"/>
            <a:r>
              <a:rPr lang="en-US" sz="1800" dirty="0"/>
              <a:t>May be redirected to another DNS if that domain name was not found</a:t>
            </a:r>
          </a:p>
        </p:txBody>
      </p:sp>
    </p:spTree>
    <p:extLst>
      <p:ext uri="{BB962C8B-B14F-4D97-AF65-F5344CB8AC3E}">
        <p14:creationId xmlns:p14="http://schemas.microsoft.com/office/powerpoint/2010/main" val="3821052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Internet Domains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8685" y="1428940"/>
            <a:ext cx="6571343" cy="4679760"/>
          </a:xfrm>
        </p:spPr>
        <p:txBody>
          <a:bodyPr>
            <a:normAutofit/>
          </a:bodyPr>
          <a:lstStyle/>
          <a:p>
            <a:r>
              <a:rPr lang="en-US" sz="1800" b="1" dirty="0"/>
              <a:t>hostname</a:t>
            </a:r>
            <a:r>
              <a:rPr lang="en-US" sz="1800" dirty="0"/>
              <a:t> is the name of the host computer and is followed by one or more </a:t>
            </a:r>
            <a:r>
              <a:rPr lang="en-US" sz="1800" b="1" dirty="0"/>
              <a:t>domains</a:t>
            </a:r>
            <a:r>
              <a:rPr lang="en-US" sz="1800" dirty="0"/>
              <a:t> separated by periods</a:t>
            </a:r>
          </a:p>
          <a:p>
            <a:r>
              <a:rPr lang="en-US" sz="1800" dirty="0"/>
              <a:t>Example:  </a:t>
            </a:r>
            <a:r>
              <a:rPr lang="en-US" sz="1800" dirty="0" err="1">
                <a:solidFill>
                  <a:schemeClr val="accent4"/>
                </a:solidFill>
              </a:rPr>
              <a:t>host</a:t>
            </a:r>
            <a:r>
              <a:rPr lang="en-US" sz="1800" dirty="0" err="1"/>
              <a:t>.</a:t>
            </a:r>
            <a:r>
              <a:rPr lang="en-US" sz="1800" dirty="0" err="1">
                <a:solidFill>
                  <a:schemeClr val="accent2"/>
                </a:solidFill>
              </a:rPr>
              <a:t>subdomain</a:t>
            </a:r>
            <a:r>
              <a:rPr lang="en-US" sz="1800" dirty="0" err="1"/>
              <a:t>.</a:t>
            </a:r>
            <a:r>
              <a:rPr lang="en-US" sz="1800" dirty="0" err="1">
                <a:solidFill>
                  <a:schemeClr val="accent1"/>
                </a:solidFill>
              </a:rPr>
              <a:t>subdomain</a:t>
            </a:r>
            <a:r>
              <a:rPr lang="en-US" sz="1800" dirty="0" err="1"/>
              <a:t>.</a:t>
            </a:r>
            <a:r>
              <a:rPr lang="en-US" sz="1800" dirty="0" err="1">
                <a:solidFill>
                  <a:schemeClr val="accent6"/>
                </a:solidFill>
              </a:rPr>
              <a:t>domain</a:t>
            </a:r>
            <a:endParaRPr lang="en-US" sz="1800" dirty="0">
              <a:solidFill>
                <a:schemeClr val="accent6"/>
              </a:solidFill>
            </a:endParaRPr>
          </a:p>
          <a:p>
            <a:pPr lvl="1"/>
            <a:r>
              <a:rPr lang="en-US" sz="1600" dirty="0" smtClean="0">
                <a:solidFill>
                  <a:schemeClr val="accent4"/>
                </a:solidFill>
              </a:rPr>
              <a:t>cs</a:t>
            </a:r>
            <a:r>
              <a:rPr lang="en-US" sz="1600" dirty="0" smtClean="0"/>
              <a:t>.</a:t>
            </a:r>
            <a:r>
              <a:rPr lang="en-US" sz="1600" dirty="0" smtClean="0">
                <a:solidFill>
                  <a:schemeClr val="accent1"/>
                </a:solidFill>
              </a:rPr>
              <a:t>kent</a:t>
            </a:r>
            <a:r>
              <a:rPr lang="en-US" sz="1600" dirty="0" smtClean="0"/>
              <a:t>.</a:t>
            </a:r>
            <a:r>
              <a:rPr lang="en-US" sz="1600" dirty="0" smtClean="0">
                <a:solidFill>
                  <a:schemeClr val="accent6"/>
                </a:solidFill>
              </a:rPr>
              <a:t>edu</a:t>
            </a:r>
            <a:endParaRPr lang="en-US" sz="1600" dirty="0">
              <a:solidFill>
                <a:schemeClr val="accent6"/>
              </a:solidFill>
            </a:endParaRPr>
          </a:p>
          <a:p>
            <a:pPr lvl="1"/>
            <a:r>
              <a:rPr lang="en-US" sz="1600" dirty="0" err="1">
                <a:solidFill>
                  <a:schemeClr val="accent4"/>
                </a:solidFill>
              </a:rPr>
              <a:t>en</a:t>
            </a:r>
            <a:r>
              <a:rPr lang="en-US" sz="1600" dirty="0" err="1"/>
              <a:t>.</a:t>
            </a:r>
            <a:r>
              <a:rPr lang="en-US" sz="1600" dirty="0" err="1">
                <a:solidFill>
                  <a:schemeClr val="accent1"/>
                </a:solidFill>
              </a:rPr>
              <a:t>wikipedia</a:t>
            </a:r>
            <a:r>
              <a:rPr lang="en-US" sz="1600" dirty="0" err="1"/>
              <a:t>.</a:t>
            </a:r>
            <a:r>
              <a:rPr lang="en-US" sz="1600" dirty="0" err="1">
                <a:solidFill>
                  <a:schemeClr val="accent6"/>
                </a:solidFill>
              </a:rPr>
              <a:t>org</a:t>
            </a:r>
            <a:endParaRPr lang="en-US" sz="1600" dirty="0">
              <a:solidFill>
                <a:schemeClr val="accent6"/>
              </a:solidFill>
            </a:endParaRPr>
          </a:p>
          <a:p>
            <a:r>
              <a:rPr lang="en-US" sz="1800" dirty="0"/>
              <a:t>Some of the many, many top-level domains</a:t>
            </a:r>
          </a:p>
          <a:p>
            <a:pPr lvl="1"/>
            <a:r>
              <a:rPr lang="en-US" sz="1600" dirty="0"/>
              <a:t>.biz—Businesses</a:t>
            </a:r>
          </a:p>
          <a:p>
            <a:pPr lvl="1"/>
            <a:r>
              <a:rPr lang="en-US" sz="1600" dirty="0"/>
              <a:t>.com—commercial organizations</a:t>
            </a:r>
          </a:p>
          <a:p>
            <a:pPr lvl="1"/>
            <a:r>
              <a:rPr lang="en-US" sz="1600" dirty="0"/>
              <a:t>.info—Information services</a:t>
            </a:r>
          </a:p>
          <a:p>
            <a:pPr lvl="1"/>
            <a:r>
              <a:rPr lang="en-US" sz="1600" dirty="0"/>
              <a:t>.</a:t>
            </a:r>
            <a:r>
              <a:rPr lang="en-US" sz="1600" dirty="0" err="1"/>
              <a:t>gov</a:t>
            </a:r>
            <a:r>
              <a:rPr lang="en-US" sz="1600" dirty="0"/>
              <a:t>—government </a:t>
            </a:r>
            <a:r>
              <a:rPr lang="en-US" sz="1600" dirty="0" smtClean="0"/>
              <a:t>entities</a:t>
            </a:r>
            <a:endParaRPr lang="en-US" sz="1600" dirty="0"/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296847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Cyberspace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8685" y="1428940"/>
            <a:ext cx="6822619" cy="3931920"/>
          </a:xfrm>
        </p:spPr>
        <p:txBody>
          <a:bodyPr/>
          <a:lstStyle/>
          <a:p>
            <a:r>
              <a:rPr lang="en-US" dirty="0"/>
              <a:t>The term </a:t>
            </a:r>
            <a:r>
              <a:rPr lang="en-US" b="1" dirty="0"/>
              <a:t>cyberspace</a:t>
            </a:r>
            <a:r>
              <a:rPr lang="en-US" dirty="0"/>
              <a:t> was initially introduced by William Gibson in his 1984 science fiction novel </a:t>
            </a:r>
            <a:r>
              <a:rPr lang="en-US" i="1" dirty="0" err="1"/>
              <a:t>Neuromancer</a:t>
            </a:r>
            <a:endParaRPr lang="en-US" i="1" dirty="0"/>
          </a:p>
          <a:p>
            <a:r>
              <a:rPr lang="en-US" dirty="0"/>
              <a:t>“A consensual hallucination experienced daily by billions of legitimate operators, in every nation, by children being taught mathematical concepts... </a:t>
            </a:r>
            <a:r>
              <a:rPr lang="en-US" dirty="0">
                <a:solidFill>
                  <a:schemeClr val="accent2"/>
                </a:solidFill>
              </a:rPr>
              <a:t>A graphic representation of data abstracted from the banks of every computer in the human system</a:t>
            </a:r>
            <a:r>
              <a:rPr lang="en-US" dirty="0"/>
              <a:t>. Unthinkable complexity. Lines of light ranged in the </a:t>
            </a:r>
            <a:r>
              <a:rPr lang="en-US" dirty="0" err="1"/>
              <a:t>nonspace</a:t>
            </a:r>
            <a:r>
              <a:rPr lang="en-US" dirty="0"/>
              <a:t> of the mind, clusters and constellations of data. Like city lights, receding.” [an excerpt of </a:t>
            </a:r>
            <a:r>
              <a:rPr lang="en-US" i="1" dirty="0" err="1"/>
              <a:t>Neuromancer</a:t>
            </a:r>
            <a:r>
              <a:rPr lang="en-US" dirty="0"/>
              <a:t>]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8C45851D-D483-0B4F-AD78-9F3E51EEB6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731" y="4252866"/>
            <a:ext cx="3456738" cy="207404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10E0855C-DE3C-4C42-A8E2-515BF41E6A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5480" y="4173353"/>
            <a:ext cx="3687187" cy="207404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10260904-DD88-BC47-9F50-964B7F759D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54669" y="4173353"/>
            <a:ext cx="1854853" cy="260381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6B21A15C-C85A-E74A-BB4F-394B6BE4551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38652" y="4252866"/>
            <a:ext cx="1570217" cy="2605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556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Definitions of Cyberspace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8685" y="1428940"/>
            <a:ext cx="6791595" cy="4524598"/>
          </a:xfrm>
        </p:spPr>
        <p:txBody>
          <a:bodyPr>
            <a:normAutofit/>
          </a:bodyPr>
          <a:lstStyle/>
          <a:p>
            <a:r>
              <a:rPr lang="en-US" sz="1600" dirty="0"/>
              <a:t>“The notional </a:t>
            </a:r>
            <a:r>
              <a:rPr lang="en-US" sz="1600" b="1" dirty="0"/>
              <a:t>environment</a:t>
            </a:r>
            <a:r>
              <a:rPr lang="en-US" sz="1600" dirty="0"/>
              <a:t> in which </a:t>
            </a:r>
            <a:r>
              <a:rPr lang="en-US" sz="1600" b="1" dirty="0"/>
              <a:t>communication</a:t>
            </a:r>
            <a:r>
              <a:rPr lang="en-US" sz="1600" dirty="0"/>
              <a:t> over computer networks occurs” [Oxford Dictionaries]</a:t>
            </a:r>
          </a:p>
          <a:p>
            <a:r>
              <a:rPr lang="en-US" sz="1600" dirty="0"/>
              <a:t>“Cyberspace is an interactive </a:t>
            </a:r>
            <a:r>
              <a:rPr lang="en-US" sz="1600" b="1" dirty="0"/>
              <a:t>domain</a:t>
            </a:r>
            <a:r>
              <a:rPr lang="en-US" sz="1600" dirty="0"/>
              <a:t> made up of digital networks that is </a:t>
            </a:r>
            <a:r>
              <a:rPr lang="en-US" sz="1600" b="1" dirty="0"/>
              <a:t>used to store, modify and communicate </a:t>
            </a:r>
            <a:r>
              <a:rPr lang="en-US" sz="1600" dirty="0"/>
              <a:t>information. It includes the internet, but also the other information systems that support our businesses, infrastructure and services.” [UK Cyber Security Strategy]</a:t>
            </a:r>
          </a:p>
          <a:p>
            <a:r>
              <a:rPr lang="en-US" sz="1600" dirty="0"/>
              <a:t>“The complex </a:t>
            </a:r>
            <a:r>
              <a:rPr lang="en-US" sz="1600" b="1" dirty="0"/>
              <a:t>environment</a:t>
            </a:r>
            <a:r>
              <a:rPr lang="en-US" sz="1600" dirty="0"/>
              <a:t> resulting from the </a:t>
            </a:r>
            <a:r>
              <a:rPr lang="en-US" sz="1600" b="1" dirty="0"/>
              <a:t>interaction</a:t>
            </a:r>
            <a:r>
              <a:rPr lang="en-US" sz="1600" dirty="0"/>
              <a:t> of people, software and services on the Internet by means of technology devices and networks connected to it, which does not exist in any physical form” [ISO/IEC Guidelines for cybersecurity]</a:t>
            </a:r>
          </a:p>
          <a:p>
            <a:r>
              <a:rPr lang="en-US" sz="1600" dirty="0"/>
              <a:t>Are cyberspace and internet equivalent?</a:t>
            </a:r>
          </a:p>
        </p:txBody>
      </p:sp>
    </p:spTree>
    <p:extLst>
      <p:ext uri="{BB962C8B-B14F-4D97-AF65-F5344CB8AC3E}">
        <p14:creationId xmlns:p14="http://schemas.microsoft.com/office/powerpoint/2010/main" val="4610867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4713" y="354992"/>
            <a:ext cx="6571343" cy="1049235"/>
          </a:xfrm>
        </p:spPr>
        <p:txBody>
          <a:bodyPr/>
          <a:lstStyle/>
          <a:p>
            <a:r>
              <a:rPr lang="en-US" dirty="0"/>
              <a:t>Internet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Started in the 1960s</a:t>
            </a:r>
          </a:p>
          <a:p>
            <a:r>
              <a:rPr lang="en-US" dirty="0"/>
              <a:t>U.S. Defense Advanced Research Projects Agency funded </a:t>
            </a:r>
            <a:r>
              <a:rPr lang="en-US" b="1" dirty="0"/>
              <a:t>ARPANET</a:t>
            </a:r>
            <a:r>
              <a:rPr lang="en-US" dirty="0"/>
              <a:t> (Advanced Research Projects Agency Network)</a:t>
            </a:r>
          </a:p>
          <a:p>
            <a:pPr lvl="1"/>
            <a:r>
              <a:rPr lang="en-US" sz="1500" dirty="0"/>
              <a:t>Project for secure communication for military and scientific purposes</a:t>
            </a:r>
          </a:p>
          <a:p>
            <a:pPr lvl="1"/>
            <a:r>
              <a:rPr lang="en-US" sz="1500" dirty="0"/>
              <a:t>Idea: globally interconnected system of computers</a:t>
            </a:r>
          </a:p>
          <a:p>
            <a:r>
              <a:rPr lang="en-US" b="1" dirty="0"/>
              <a:t>Internet</a:t>
            </a:r>
          </a:p>
          <a:p>
            <a:pPr lvl="1"/>
            <a:r>
              <a:rPr lang="en-US" sz="1500" dirty="0"/>
              <a:t>Global network of networks</a:t>
            </a:r>
          </a:p>
          <a:p>
            <a:pPr lvl="1"/>
            <a:r>
              <a:rPr lang="en-US" sz="1500" dirty="0"/>
              <a:t>Functions via several major hubs around the world, where they connect and are able to connect to other major hubs</a:t>
            </a:r>
          </a:p>
          <a:p>
            <a:pPr lvl="1"/>
            <a:r>
              <a:rPr lang="en-US" sz="1500" dirty="0"/>
              <a:t>Uses internet protocol suite (TCP/IP) to link devices</a:t>
            </a:r>
          </a:p>
          <a:p>
            <a:pPr lvl="1"/>
            <a:r>
              <a:rPr lang="en-US" sz="1500" dirty="0"/>
              <a:t>Platform to exchange information</a:t>
            </a:r>
          </a:p>
        </p:txBody>
      </p:sp>
    </p:spTree>
    <p:extLst>
      <p:ext uri="{BB962C8B-B14F-4D97-AF65-F5344CB8AC3E}">
        <p14:creationId xmlns:p14="http://schemas.microsoft.com/office/powerpoint/2010/main" val="1543582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8854D2B-9627-42CB-9B3D-FB4ADA540B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Intranet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73C800B7-B410-4D22-A9EE-99C5456536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Local or private restricted network within an organization</a:t>
            </a:r>
          </a:p>
          <a:p>
            <a:r>
              <a:rPr lang="en-US" dirty="0"/>
              <a:t>Uses the same technologies and communication standards as Internet</a:t>
            </a:r>
          </a:p>
          <a:p>
            <a:r>
              <a:rPr lang="en-US" dirty="0"/>
              <a:t>Typically, information can only be access by authorized persons of that organization</a:t>
            </a:r>
          </a:p>
        </p:txBody>
      </p:sp>
    </p:spTree>
    <p:extLst>
      <p:ext uri="{BB962C8B-B14F-4D97-AF65-F5344CB8AC3E}">
        <p14:creationId xmlns:p14="http://schemas.microsoft.com/office/powerpoint/2010/main" val="4253878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3B26502-FDD1-FF45-8250-AEC6096CEB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the internet work?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02E8EDDF-454D-9F40-B969-D9E03223E3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919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8854D2B-9627-42CB-9B3D-FB4ADA540B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Internet Addresses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73C800B7-B410-4D22-A9EE-99C5456536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5162" y="1481432"/>
            <a:ext cx="7047100" cy="3931920"/>
          </a:xfrm>
        </p:spPr>
        <p:txBody>
          <a:bodyPr>
            <a:noAutofit/>
          </a:bodyPr>
          <a:lstStyle/>
          <a:p>
            <a:r>
              <a:rPr lang="en-US" dirty="0"/>
              <a:t>Each computer connected to the internet must have a unique address</a:t>
            </a:r>
          </a:p>
          <a:p>
            <a:r>
              <a:rPr lang="en-US" dirty="0"/>
              <a:t>Known as an </a:t>
            </a:r>
            <a:r>
              <a:rPr lang="en-US" b="1" dirty="0"/>
              <a:t>IP address</a:t>
            </a:r>
            <a:r>
              <a:rPr lang="en-US" dirty="0"/>
              <a:t> (IP stands for Internet Protocol)</a:t>
            </a:r>
          </a:p>
          <a:p>
            <a:r>
              <a:rPr lang="en-US" dirty="0"/>
              <a:t>Assigned a temporary one through your </a:t>
            </a:r>
            <a:r>
              <a:rPr lang="en-US" b="1" dirty="0"/>
              <a:t>ISP</a:t>
            </a:r>
            <a:r>
              <a:rPr lang="en-US" dirty="0"/>
              <a:t> (internet service provider) for duration of your session</a:t>
            </a:r>
          </a:p>
          <a:p>
            <a:r>
              <a:rPr lang="en-US" dirty="0"/>
              <a:t>In IPv4… </a:t>
            </a:r>
          </a:p>
          <a:p>
            <a:pPr lvl="1"/>
            <a:r>
              <a:rPr lang="en-US" sz="1500" dirty="0"/>
              <a:t>Address is a 32-bit number</a:t>
            </a:r>
          </a:p>
          <a:p>
            <a:pPr lvl="1"/>
            <a:r>
              <a:rPr lang="en-US" sz="1500" dirty="0"/>
              <a:t>Take the form:  </a:t>
            </a:r>
            <a:r>
              <a:rPr lang="en-US" sz="1500" i="1" dirty="0" err="1"/>
              <a:t>nnn</a:t>
            </a:r>
            <a:r>
              <a:rPr lang="en-US" sz="1500" dirty="0" err="1"/>
              <a:t>.</a:t>
            </a:r>
            <a:r>
              <a:rPr lang="en-US" sz="1500" i="1" dirty="0" err="1"/>
              <a:t>nnn</a:t>
            </a:r>
            <a:r>
              <a:rPr lang="en-US" sz="1500" dirty="0" err="1"/>
              <a:t>.</a:t>
            </a:r>
            <a:r>
              <a:rPr lang="en-US" sz="1500" i="1" dirty="0" err="1"/>
              <a:t>nnn</a:t>
            </a:r>
            <a:r>
              <a:rPr lang="en-US" sz="1500" dirty="0" err="1"/>
              <a:t>.</a:t>
            </a:r>
            <a:r>
              <a:rPr lang="en-US" sz="1500" i="1" dirty="0" err="1"/>
              <a:t>nnn</a:t>
            </a:r>
            <a:r>
              <a:rPr lang="en-US" sz="1500" dirty="0"/>
              <a:t>  where </a:t>
            </a:r>
            <a:r>
              <a:rPr lang="en-US" sz="1500" i="1" dirty="0" err="1"/>
              <a:t>nnn</a:t>
            </a:r>
            <a:r>
              <a:rPr lang="en-US" sz="1500" dirty="0"/>
              <a:t> is a number from 0-255.</a:t>
            </a:r>
          </a:p>
          <a:p>
            <a:pPr marL="685800" lvl="2" indent="0">
              <a:buNone/>
            </a:pPr>
            <a:r>
              <a:rPr lang="en-US" sz="1500" dirty="0"/>
              <a:t>			            172.16.254.1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="" xmlns:a16="http://schemas.microsoft.com/office/drawing/2014/main" id="{668A55E4-34D0-A143-9C4A-452BB3834AFA}"/>
              </a:ext>
            </a:extLst>
          </p:cNvPr>
          <p:cNvGrpSpPr/>
          <p:nvPr/>
        </p:nvGrpSpPr>
        <p:grpSpPr>
          <a:xfrm>
            <a:off x="1066044" y="4279258"/>
            <a:ext cx="7044263" cy="2447741"/>
            <a:chOff x="1182966" y="3725643"/>
            <a:chExt cx="7044263" cy="2447741"/>
          </a:xfrm>
        </p:grpSpPr>
        <p:cxnSp>
          <p:nvCxnSpPr>
            <p:cNvPr id="12" name="Straight Connector 11">
              <a:extLst>
                <a:ext uri="{FF2B5EF4-FFF2-40B4-BE49-F238E27FC236}">
                  <a16:creationId xmlns="" xmlns:a16="http://schemas.microsoft.com/office/drawing/2014/main" id="{2C04128B-091B-EB4A-A440-42B6F3301711}"/>
                </a:ext>
              </a:extLst>
            </p:cNvPr>
            <p:cNvCxnSpPr>
              <a:cxnSpLocks/>
            </p:cNvCxnSpPr>
            <p:nvPr/>
          </p:nvCxnSpPr>
          <p:spPr>
            <a:xfrm>
              <a:off x="5385110" y="4619130"/>
              <a:ext cx="1040393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="" xmlns:a16="http://schemas.microsoft.com/office/drawing/2014/main" id="{98A16672-C403-1A40-B99C-6884E576F319}"/>
                </a:ext>
              </a:extLst>
            </p:cNvPr>
            <p:cNvCxnSpPr>
              <a:cxnSpLocks/>
            </p:cNvCxnSpPr>
            <p:nvPr/>
          </p:nvCxnSpPr>
          <p:spPr>
            <a:xfrm>
              <a:off x="2817657" y="4603420"/>
              <a:ext cx="1040393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4" name="Picture 3">
              <a:extLst>
                <a:ext uri="{FF2B5EF4-FFF2-40B4-BE49-F238E27FC236}">
                  <a16:creationId xmlns="" xmlns:a16="http://schemas.microsoft.com/office/drawing/2014/main" id="{193FBD70-18CA-204F-AD08-37EA7A4AFD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45607" y="3743160"/>
              <a:ext cx="1714500" cy="1714500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="" xmlns:a16="http://schemas.microsoft.com/office/drawing/2014/main" id="{A68ACF73-3D74-9C46-8A61-CC809D739C1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24078" y="3725643"/>
              <a:ext cx="1742542" cy="1742542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="" xmlns:a16="http://schemas.microsoft.com/office/drawing/2014/main" id="{49BCCE00-4390-A144-9156-10C59409942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858050" y="3951814"/>
              <a:ext cx="1527060" cy="144507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="" xmlns:a16="http://schemas.microsoft.com/office/drawing/2014/main" id="{64EC5C4D-358B-CB45-84E5-12076B7EB74F}"/>
                </a:ext>
              </a:extLst>
            </p:cNvPr>
            <p:cNvSpPr txBox="1"/>
            <p:nvPr/>
          </p:nvSpPr>
          <p:spPr>
            <a:xfrm>
              <a:off x="4116280" y="4358827"/>
              <a:ext cx="10406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internet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="" xmlns:a16="http://schemas.microsoft.com/office/drawing/2014/main" id="{45BF6025-6CC6-8F4D-B029-7FA6A218ED58}"/>
                </a:ext>
              </a:extLst>
            </p:cNvPr>
            <p:cNvSpPr txBox="1"/>
            <p:nvPr/>
          </p:nvSpPr>
          <p:spPr>
            <a:xfrm>
              <a:off x="1182966" y="5507317"/>
              <a:ext cx="1858201" cy="64633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Your computer</a:t>
              </a:r>
            </a:p>
            <a:p>
              <a:pPr algn="ctr"/>
              <a:r>
                <a:rPr lang="en-US" dirty="0"/>
                <a:t>1.2.3.4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="" xmlns:a16="http://schemas.microsoft.com/office/drawing/2014/main" id="{0F4B2039-0AC4-CB4D-A935-2836439F06DE}"/>
                </a:ext>
              </a:extLst>
            </p:cNvPr>
            <p:cNvSpPr txBox="1"/>
            <p:nvPr/>
          </p:nvSpPr>
          <p:spPr>
            <a:xfrm>
              <a:off x="5963468" y="5527053"/>
              <a:ext cx="2263761" cy="64633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dirty="0"/>
                <a:t>Another computer</a:t>
              </a:r>
            </a:p>
            <a:p>
              <a:pPr algn="ctr"/>
              <a:r>
                <a:rPr lang="en-US" dirty="0"/>
                <a:t>5.6.7.8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76728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1D7BAED-950B-E747-A10C-5EAD5A6268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Protocol Stacks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257288C2-F927-FB4C-AF5F-A1A0B527AB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8685" y="1682852"/>
            <a:ext cx="6571343" cy="3931920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Suppose you want to send a message, “Hello friend!” to computer 5.6.7.8.</a:t>
            </a:r>
          </a:p>
          <a:p>
            <a:pPr>
              <a:lnSpc>
                <a:spcPct val="100000"/>
              </a:lnSpc>
            </a:pPr>
            <a:r>
              <a:rPr lang="en-US" dirty="0"/>
              <a:t>The message must be</a:t>
            </a:r>
          </a:p>
          <a:p>
            <a:pPr marL="6858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500" dirty="0"/>
              <a:t>translated from alphabetic text into electronic signals</a:t>
            </a:r>
          </a:p>
          <a:p>
            <a:pPr marL="6858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500" dirty="0"/>
              <a:t>transmitted over the internet</a:t>
            </a:r>
          </a:p>
          <a:p>
            <a:pPr marL="6858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500" dirty="0"/>
              <a:t>then translated back into alphabetic text.</a:t>
            </a:r>
          </a:p>
          <a:p>
            <a:pPr>
              <a:lnSpc>
                <a:spcPct val="100000"/>
              </a:lnSpc>
            </a:pPr>
            <a:r>
              <a:rPr lang="en-US" dirty="0"/>
              <a:t>This is accomplished through the use of a </a:t>
            </a:r>
            <a:r>
              <a:rPr lang="en-US" b="1" dirty="0"/>
              <a:t>protocol stack</a:t>
            </a:r>
          </a:p>
          <a:p>
            <a:pPr lvl="1">
              <a:lnSpc>
                <a:spcPct val="100000"/>
              </a:lnSpc>
            </a:pPr>
            <a:r>
              <a:rPr lang="en-US" sz="1500" dirty="0"/>
              <a:t>Every computer needs one to communicate</a:t>
            </a:r>
          </a:p>
          <a:p>
            <a:pPr lvl="1">
              <a:lnSpc>
                <a:spcPct val="100000"/>
              </a:lnSpc>
            </a:pPr>
            <a:r>
              <a:rPr lang="en-US" sz="1500" dirty="0"/>
              <a:t>Usually built into the operating system</a:t>
            </a:r>
          </a:p>
          <a:p>
            <a:pPr>
              <a:lnSpc>
                <a:spcPct val="100000"/>
              </a:lnSpc>
            </a:pPr>
            <a:r>
              <a:rPr lang="en-US" dirty="0"/>
              <a:t>The protocol stack used on the internet is referred to as the </a:t>
            </a:r>
            <a:r>
              <a:rPr lang="en-US" b="1" dirty="0"/>
              <a:t>TCP/IP protocol stack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83410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1D7BAED-950B-E747-A10C-5EAD5A6268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TCP/IP Protocol Stack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="" xmlns:a16="http://schemas.microsoft.com/office/drawing/2014/main" id="{6841EAEB-6EDA-F14E-94DB-C75CBEE8DD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1487690"/>
              </p:ext>
            </p:extLst>
          </p:nvPr>
        </p:nvGraphicFramePr>
        <p:xfrm>
          <a:off x="854857" y="3132899"/>
          <a:ext cx="7468862" cy="34269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84143">
                  <a:extLst>
                    <a:ext uri="{9D8B030D-6E8A-4147-A177-3AD203B41FA5}">
                      <a16:colId xmlns="" xmlns:a16="http://schemas.microsoft.com/office/drawing/2014/main" val="2434224363"/>
                    </a:ext>
                  </a:extLst>
                </a:gridCol>
                <a:gridCol w="4684719">
                  <a:extLst>
                    <a:ext uri="{9D8B030D-6E8A-4147-A177-3AD203B41FA5}">
                      <a16:colId xmlns="" xmlns:a16="http://schemas.microsoft.com/office/drawing/2014/main" val="2711171973"/>
                    </a:ext>
                  </a:extLst>
                </a:gridCol>
              </a:tblGrid>
              <a:tr h="477415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Protocol Layer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Comments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869372488"/>
                  </a:ext>
                </a:extLst>
              </a:tr>
              <a:tr h="824032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Applications Protocol Layer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Protocols specific to applications (WWW, e-mail, FTP, </a:t>
                      </a:r>
                      <a:r>
                        <a:rPr lang="en-US" sz="1600" dirty="0" err="1"/>
                        <a:t>etc</a:t>
                      </a:r>
                      <a:r>
                        <a:rPr lang="en-US" sz="1600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83999717"/>
                  </a:ext>
                </a:extLst>
              </a:tr>
              <a:tr h="824032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Transmission Control Protocol Layer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Directs packets to specific application on a computer using a port number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935310799"/>
                  </a:ext>
                </a:extLst>
              </a:tr>
              <a:tr h="477415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Internet Protocol Layer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Directs packets to a specific computer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447518121"/>
                  </a:ext>
                </a:extLst>
              </a:tr>
              <a:tr h="824032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Hardware Layer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Converts binary packet data to network signals and back (network card, </a:t>
                      </a:r>
                      <a:r>
                        <a:rPr lang="en-US" sz="1600" dirty="0" err="1"/>
                        <a:t>etc</a:t>
                      </a:r>
                      <a:r>
                        <a:rPr lang="en-US" sz="1600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474927211"/>
                  </a:ext>
                </a:extLst>
              </a:tr>
            </a:tbl>
          </a:graphicData>
        </a:graphic>
      </p:graphicFrame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30E3AF68-E522-D346-BCC2-94E3A1B8CC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protocol stack used on the internet</a:t>
            </a:r>
          </a:p>
          <a:p>
            <a:r>
              <a:rPr lang="en-US" dirty="0"/>
              <a:t>Consists of four layers of protocols</a:t>
            </a:r>
          </a:p>
          <a:p>
            <a:r>
              <a:rPr lang="en-US" dirty="0"/>
              <a:t>Referred to as TCP/IP because of two major communication protocols used</a:t>
            </a:r>
          </a:p>
        </p:txBody>
      </p:sp>
    </p:spTree>
    <p:extLst>
      <p:ext uri="{BB962C8B-B14F-4D97-AF65-F5344CB8AC3E}">
        <p14:creationId xmlns:p14="http://schemas.microsoft.com/office/powerpoint/2010/main" val="2237062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eme1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CDCE0"/>
      </a:lt2>
      <a:accent1>
        <a:srgbClr val="415588"/>
      </a:accent1>
      <a:accent2>
        <a:srgbClr val="4294B6"/>
      </a:accent2>
      <a:accent3>
        <a:srgbClr val="087D7C"/>
      </a:accent3>
      <a:accent4>
        <a:srgbClr val="04B663"/>
      </a:accent4>
      <a:accent5>
        <a:srgbClr val="DF8822"/>
      </a:accent5>
      <a:accent6>
        <a:srgbClr val="BC410A"/>
      </a:accent6>
      <a:hlink>
        <a:srgbClr val="5977C4"/>
      </a:hlink>
      <a:folHlink>
        <a:srgbClr val="01A9BF"/>
      </a:folHlink>
    </a:clrScheme>
    <a:fontScheme name="Gallery">
      <a:majorFont>
        <a:latin typeface="Century Gothic" panose="020B0502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  <a:lumMod val="108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F651750D-181E-46CA-A14A-3C3979B603B6}" vid="{792AD4FF-E196-421D-A16D-E6116823B70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4527</TotalTime>
  <Words>1134</Words>
  <Application>Microsoft Office PowerPoint</Application>
  <PresentationFormat>On-screen Show (4:3)</PresentationFormat>
  <Paragraphs>185</Paragraphs>
  <Slides>19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Century Gothic</vt:lpstr>
      <vt:lpstr>Theme1</vt:lpstr>
      <vt:lpstr>Cyberspace and the Internet</vt:lpstr>
      <vt:lpstr>Cyberspace</vt:lpstr>
      <vt:lpstr>Definitions of Cyberspace</vt:lpstr>
      <vt:lpstr>Internet</vt:lpstr>
      <vt:lpstr>Intranet</vt:lpstr>
      <vt:lpstr>How does the internet work?</vt:lpstr>
      <vt:lpstr>Internet Addresses</vt:lpstr>
      <vt:lpstr>Protocol Stacks</vt:lpstr>
      <vt:lpstr>TCP/IP Protocol Stack</vt:lpstr>
      <vt:lpstr>TCP/IP Protocol Stack: Sending a Message</vt:lpstr>
      <vt:lpstr>Main components of Network Infrastructure</vt:lpstr>
      <vt:lpstr>Abstract Network Infrastructure</vt:lpstr>
      <vt:lpstr>Simplified Internet Infrastructure</vt:lpstr>
      <vt:lpstr>PowerPoint Presentation</vt:lpstr>
      <vt:lpstr>Accessing the Internet</vt:lpstr>
      <vt:lpstr>Internet Service Providers</vt:lpstr>
      <vt:lpstr>Common Types of Internet Access</vt:lpstr>
      <vt:lpstr>Domain Names and Address Resolution</vt:lpstr>
      <vt:lpstr>Internet Domains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Mobile</dc:title>
  <dc:creator>Singh, Aditi</dc:creator>
  <cp:lastModifiedBy>template</cp:lastModifiedBy>
  <cp:revision>179</cp:revision>
  <dcterms:created xsi:type="dcterms:W3CDTF">2016-11-28T01:30:12Z</dcterms:created>
  <dcterms:modified xsi:type="dcterms:W3CDTF">2018-03-02T15:46:47Z</dcterms:modified>
</cp:coreProperties>
</file>

<file path=docProps/thumbnail.jpeg>
</file>